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9">
  <p:sldMasterIdLst>
    <p:sldMasterId id="2147483675" r:id="rId1"/>
  </p:sldMasterIdLst>
  <p:notesMasterIdLst>
    <p:notesMasterId r:id="rId15"/>
  </p:notesMasterIdLst>
  <p:handoutMasterIdLst>
    <p:handoutMasterId r:id="rId16"/>
  </p:handoutMasterIdLst>
  <p:sldIdLst>
    <p:sldId id="354" r:id="rId2"/>
    <p:sldId id="361" r:id="rId3"/>
    <p:sldId id="383" r:id="rId4"/>
    <p:sldId id="362" r:id="rId5"/>
    <p:sldId id="384" r:id="rId6"/>
    <p:sldId id="385" r:id="rId7"/>
    <p:sldId id="386" r:id="rId8"/>
    <p:sldId id="409" r:id="rId9"/>
    <p:sldId id="410" r:id="rId10"/>
    <p:sldId id="411" r:id="rId11"/>
    <p:sldId id="403" r:id="rId12"/>
    <p:sldId id="369" r:id="rId13"/>
    <p:sldId id="285" r:id="rId14"/>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kip Lowney" initials="SL" lastIdx="1" clrIdx="0"/>
  <p:cmAuthor id="1" name="Cameron Kane" initials="CK" lastIdx="2" clrIdx="1">
    <p:extLst/>
  </p:cmAuthor>
  <p:cmAuthor id="2" name="Karen Wessels" initials="KW" lastIdx="16" clrIdx="2">
    <p:extLst>
      <p:ext uri="{19B8F6BF-5375-455C-9EA6-DF929625EA0E}">
        <p15:presenceInfo xmlns:p15="http://schemas.microsoft.com/office/powerpoint/2012/main" userId="S-1-5-21-859963307-1369138738-2696249923-22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4F90"/>
    <a:srgbClr val="FFFFFF"/>
    <a:srgbClr val="676365"/>
    <a:srgbClr val="679F44"/>
    <a:srgbClr val="6AA342"/>
    <a:srgbClr val="F5AA1C"/>
    <a:srgbClr val="2792C5"/>
    <a:srgbClr val="FF9900"/>
    <a:srgbClr val="99FF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1" autoAdjust="0"/>
    <p:restoredTop sz="96224" autoAdjust="0"/>
  </p:normalViewPr>
  <p:slideViewPr>
    <p:cSldViewPr snapToGrid="0">
      <p:cViewPr varScale="1">
        <p:scale>
          <a:sx n="82" d="100"/>
          <a:sy n="82" d="100"/>
        </p:scale>
        <p:origin x="90" y="618"/>
      </p:cViewPr>
      <p:guideLst>
        <p:guide orient="horz" pos="2160"/>
        <p:guide pos="2880"/>
      </p:guideLst>
    </p:cSldViewPr>
  </p:slideViewPr>
  <p:notesTextViewPr>
    <p:cViewPr>
      <p:scale>
        <a:sx n="3" d="2"/>
        <a:sy n="3" d="2"/>
      </p:scale>
      <p:origin x="0" y="0"/>
    </p:cViewPr>
  </p:notesTextViewPr>
  <p:sorterViewPr>
    <p:cViewPr>
      <p:scale>
        <a:sx n="100" d="100"/>
        <a:sy n="100" d="100"/>
      </p:scale>
      <p:origin x="0" y="7290"/>
    </p:cViewPr>
  </p:sorterViewPr>
  <p:notesViewPr>
    <p:cSldViewPr snapToGrid="0">
      <p:cViewPr varScale="1">
        <p:scale>
          <a:sx n="55" d="100"/>
          <a:sy n="55" d="100"/>
        </p:scale>
        <p:origin x="-288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1ED5829-F701-4158-9F81-BE6A9B315C6A}" type="datetimeFigureOut">
              <a:rPr lang="en-US" smtClean="0"/>
              <a:t>12/3/2018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68CBA4F-6ED0-490A-93C3-C725C4AFF6B3}" type="slidenum">
              <a:rPr lang="en-US" smtClean="0"/>
              <a:t>‹#›</a:t>
            </a:fld>
            <a:endParaRPr lang="en-US" dirty="0"/>
          </a:p>
        </p:txBody>
      </p:sp>
    </p:spTree>
    <p:extLst>
      <p:ext uri="{BB962C8B-B14F-4D97-AF65-F5344CB8AC3E}">
        <p14:creationId xmlns:p14="http://schemas.microsoft.com/office/powerpoint/2010/main" val="2235035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048CE6-9EB3-492E-9AB2-7C27F1D483E5}" type="datetimeFigureOut">
              <a:rPr lang="en-US" smtClean="0"/>
              <a:t>12/3/2018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CCBC91B-553F-4ED1-A144-2DE06EF9C3C7}" type="slidenum">
              <a:rPr lang="en-US" smtClean="0"/>
              <a:t>‹#›</a:t>
            </a:fld>
            <a:endParaRPr lang="en-US" dirty="0"/>
          </a:p>
        </p:txBody>
      </p:sp>
    </p:spTree>
    <p:extLst>
      <p:ext uri="{BB962C8B-B14F-4D97-AF65-F5344CB8AC3E}">
        <p14:creationId xmlns:p14="http://schemas.microsoft.com/office/powerpoint/2010/main" val="3798010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1CCBC91B-553F-4ED1-A144-2DE06EF9C3C7}" type="slidenum">
              <a:rPr lang="en-US" smtClean="0"/>
              <a:t>7</a:t>
            </a:fld>
            <a:endParaRPr lang="en-US" dirty="0"/>
          </a:p>
        </p:txBody>
      </p:sp>
    </p:spTree>
    <p:extLst>
      <p:ext uri="{BB962C8B-B14F-4D97-AF65-F5344CB8AC3E}">
        <p14:creationId xmlns:p14="http://schemas.microsoft.com/office/powerpoint/2010/main" val="309216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1CCBC91B-553F-4ED1-A144-2DE06EF9C3C7}" type="slidenum">
              <a:rPr lang="en-US" smtClean="0"/>
              <a:t>8</a:t>
            </a:fld>
            <a:endParaRPr lang="en-US" dirty="0"/>
          </a:p>
        </p:txBody>
      </p:sp>
    </p:spTree>
    <p:extLst>
      <p:ext uri="{BB962C8B-B14F-4D97-AF65-F5344CB8AC3E}">
        <p14:creationId xmlns:p14="http://schemas.microsoft.com/office/powerpoint/2010/main" val="2252303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BC91B-553F-4ED1-A144-2DE06EF9C3C7}" type="slidenum">
              <a:rPr lang="en-US" smtClean="0"/>
              <a:t>9</a:t>
            </a:fld>
            <a:endParaRPr lang="en-US" dirty="0"/>
          </a:p>
        </p:txBody>
      </p:sp>
    </p:spTree>
    <p:extLst>
      <p:ext uri="{BB962C8B-B14F-4D97-AF65-F5344CB8AC3E}">
        <p14:creationId xmlns:p14="http://schemas.microsoft.com/office/powerpoint/2010/main" val="292896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1CCBC91B-553F-4ED1-A144-2DE06EF9C3C7}" type="slidenum">
              <a:rPr lang="en-US" smtClean="0"/>
              <a:t>10</a:t>
            </a:fld>
            <a:endParaRPr lang="en-US" dirty="0"/>
          </a:p>
        </p:txBody>
      </p:sp>
    </p:spTree>
    <p:extLst>
      <p:ext uri="{BB962C8B-B14F-4D97-AF65-F5344CB8AC3E}">
        <p14:creationId xmlns:p14="http://schemas.microsoft.com/office/powerpoint/2010/main" val="2960183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BC91B-553F-4ED1-A144-2DE06EF9C3C7}" type="slidenum">
              <a:rPr lang="en-US" smtClean="0"/>
              <a:t>11</a:t>
            </a:fld>
            <a:endParaRPr lang="en-US" dirty="0"/>
          </a:p>
        </p:txBody>
      </p:sp>
    </p:spTree>
    <p:extLst>
      <p:ext uri="{BB962C8B-B14F-4D97-AF65-F5344CB8AC3E}">
        <p14:creationId xmlns:p14="http://schemas.microsoft.com/office/powerpoint/2010/main" val="2375134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BC91B-553F-4ED1-A144-2DE06EF9C3C7}" type="slidenum">
              <a:rPr lang="en-US" smtClean="0"/>
              <a:t>12</a:t>
            </a:fld>
            <a:endParaRPr lang="en-US" dirty="0"/>
          </a:p>
        </p:txBody>
      </p:sp>
    </p:spTree>
    <p:extLst>
      <p:ext uri="{BB962C8B-B14F-4D97-AF65-F5344CB8AC3E}">
        <p14:creationId xmlns:p14="http://schemas.microsoft.com/office/powerpoint/2010/main" val="3942769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mailto:research@ethics.org" TargetMode="Externa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5400000">
            <a:off x="1095609" y="-1218101"/>
            <a:ext cx="6941129" cy="9238785"/>
          </a:xfrm>
          <a:prstGeom prst="rect">
            <a:avLst/>
          </a:prstGeom>
        </p:spPr>
      </p:pic>
      <p:sp>
        <p:nvSpPr>
          <p:cNvPr id="7" name="Rectangle 6"/>
          <p:cNvSpPr/>
          <p:nvPr/>
        </p:nvSpPr>
        <p:spPr>
          <a:xfrm>
            <a:off x="-53218" y="2142403"/>
            <a:ext cx="7504270" cy="2694356"/>
          </a:xfrm>
          <a:prstGeom prst="rect">
            <a:avLst/>
          </a:prstGeom>
          <a:solidFill>
            <a:srgbClr val="1D4F90">
              <a:alpha val="89804"/>
            </a:srgb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8" name="Rectangle 7"/>
          <p:cNvSpPr/>
          <p:nvPr/>
        </p:nvSpPr>
        <p:spPr>
          <a:xfrm>
            <a:off x="-53218" y="4701015"/>
            <a:ext cx="7504270" cy="1050422"/>
          </a:xfrm>
          <a:prstGeom prst="rect">
            <a:avLst/>
          </a:prstGeom>
          <a:solidFill>
            <a:srgbClr val="679F44">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662933" y="2351476"/>
            <a:ext cx="5614166" cy="1149370"/>
          </a:xfrm>
        </p:spPr>
        <p:txBody>
          <a:bodyPr anchor="ctr" anchorCtr="0">
            <a:normAutofit/>
          </a:bodyPr>
          <a:lstStyle>
            <a:lvl1pPr algn="l">
              <a:lnSpc>
                <a:spcPts val="4400"/>
              </a:lnSpc>
              <a:defRPr sz="4400" spc="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62933" y="4953000"/>
            <a:ext cx="5382748" cy="685800"/>
          </a:xfrm>
        </p:spPr>
        <p:txBody>
          <a:bodyPr anchor="ctr">
            <a:no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98" y="863810"/>
            <a:ext cx="2787270" cy="736390"/>
          </a:xfrm>
          <a:prstGeom prst="rect">
            <a:avLst/>
          </a:prstGeom>
        </p:spPr>
      </p:pic>
      <p:cxnSp>
        <p:nvCxnSpPr>
          <p:cNvPr id="11" name="Straight Connector 10"/>
          <p:cNvCxnSpPr/>
          <p:nvPr/>
        </p:nvCxnSpPr>
        <p:spPr>
          <a:xfrm>
            <a:off x="1524000" y="2140540"/>
            <a:ext cx="32084" cy="5083127"/>
          </a:xfrm>
          <a:prstGeom prst="line">
            <a:avLst/>
          </a:prstGeom>
          <a:ln w="139700">
            <a:solidFill>
              <a:schemeClr val="bg1">
                <a:lumMod val="95000"/>
                <a:alpha val="28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3"/>
          </p:nvPr>
        </p:nvSpPr>
        <p:spPr>
          <a:xfrm>
            <a:off x="1662933" y="3500438"/>
            <a:ext cx="5614167" cy="1050925"/>
          </a:xfrm>
        </p:spPr>
        <p:txBody>
          <a:bodyPr anchor="ctr">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smtClean="0"/>
              <a:t>Click to edit Master text styles</a:t>
            </a:r>
          </a:p>
        </p:txBody>
      </p:sp>
    </p:spTree>
    <p:extLst>
      <p:ext uri="{BB962C8B-B14F-4D97-AF65-F5344CB8AC3E}">
        <p14:creationId xmlns:p14="http://schemas.microsoft.com/office/powerpoint/2010/main" val="13972733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7384" y="1282714"/>
            <a:ext cx="4230342" cy="5096086"/>
          </a:xfrm>
        </p:spPr>
        <p:txBody>
          <a:bodyPr>
            <a:normAutofit/>
          </a:bodyPr>
          <a:lstStyle>
            <a:lvl1pPr>
              <a:defRPr sz="1200">
                <a:solidFill>
                  <a:schemeClr val="tx1"/>
                </a:solidFill>
                <a:latin typeface="+mj-lt"/>
                <a:cs typeface="Georgia"/>
              </a:defRPr>
            </a:lvl1pPr>
            <a:lvl2pPr>
              <a:defRPr sz="1200">
                <a:solidFill>
                  <a:schemeClr val="tx1"/>
                </a:solidFill>
                <a:latin typeface="+mj-lt"/>
                <a:cs typeface="Georgia"/>
              </a:defRPr>
            </a:lvl2pPr>
            <a:lvl3pPr>
              <a:defRPr sz="1200">
                <a:solidFill>
                  <a:schemeClr val="tx1"/>
                </a:solidFill>
                <a:latin typeface="+mj-lt"/>
                <a:cs typeface="Georgia"/>
              </a:defRPr>
            </a:lvl3pPr>
            <a:lvl4pPr>
              <a:defRPr sz="1200">
                <a:solidFill>
                  <a:schemeClr val="tx1"/>
                </a:solidFill>
                <a:latin typeface="+mj-lt"/>
                <a:cs typeface="Georgia"/>
              </a:defRPr>
            </a:lvl4pPr>
            <a:lvl5pPr>
              <a:defRPr sz="1200">
                <a:solidFill>
                  <a:schemeClr val="tx1"/>
                </a:solidFill>
                <a:latin typeface="+mj-lt"/>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92316" y="1282714"/>
            <a:ext cx="4240833" cy="5096086"/>
          </a:xfrm>
        </p:spPr>
        <p:txBody>
          <a:bodyPr>
            <a:normAutofit/>
          </a:bodyPr>
          <a:lstStyle>
            <a:lvl1pPr>
              <a:defRPr sz="1200">
                <a:solidFill>
                  <a:schemeClr val="tx1"/>
                </a:solidFill>
                <a:latin typeface="+mj-lt"/>
                <a:cs typeface="Georgia"/>
              </a:defRPr>
            </a:lvl1pPr>
            <a:lvl2pPr>
              <a:defRPr sz="1200">
                <a:solidFill>
                  <a:schemeClr val="tx1"/>
                </a:solidFill>
                <a:latin typeface="+mj-lt"/>
                <a:cs typeface="Georgia"/>
              </a:defRPr>
            </a:lvl2pPr>
            <a:lvl3pPr>
              <a:defRPr sz="1200">
                <a:solidFill>
                  <a:schemeClr val="tx1"/>
                </a:solidFill>
                <a:latin typeface="+mj-lt"/>
                <a:cs typeface="Georgia"/>
              </a:defRPr>
            </a:lvl3pPr>
            <a:lvl4pPr>
              <a:defRPr sz="1200">
                <a:solidFill>
                  <a:schemeClr val="tx1"/>
                </a:solidFill>
                <a:latin typeface="+mj-lt"/>
                <a:cs typeface="Georgia"/>
              </a:defRPr>
            </a:lvl4pPr>
            <a:lvl5pPr>
              <a:defRPr sz="1200">
                <a:solidFill>
                  <a:schemeClr val="tx1"/>
                </a:solidFill>
                <a:latin typeface="+mj-lt"/>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6200" y="6470433"/>
            <a:ext cx="9327204" cy="274080"/>
          </a:xfrm>
          <a:prstGeom prst="rect">
            <a:avLst/>
          </a:prstGeom>
          <a:solidFill>
            <a:schemeClr val="tx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10" name="TextBox 9"/>
          <p:cNvSpPr txBox="1"/>
          <p:nvPr userDrawn="1"/>
        </p:nvSpPr>
        <p:spPr>
          <a:xfrm>
            <a:off x="5173579" y="6497592"/>
            <a:ext cx="3510805"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lumMod val="75000"/>
                    <a:lumOff val="25000"/>
                  </a:schemeClr>
                </a:solidFill>
              </a:rPr>
              <a:t>ethics.org  |  © 2018 Ethics &amp; Compliance Initiative | Confidential &amp; Proprietary</a:t>
            </a:r>
          </a:p>
          <a:p>
            <a:endParaRPr lang="en-US" sz="800" dirty="0">
              <a:solidFill>
                <a:schemeClr val="bg1"/>
              </a:solidFill>
            </a:endParaRPr>
          </a:p>
        </p:txBody>
      </p:sp>
      <p:sp>
        <p:nvSpPr>
          <p:cNvPr id="11" name="Rectangle 10"/>
          <p:cNvSpPr/>
          <p:nvPr userDrawn="1"/>
        </p:nvSpPr>
        <p:spPr>
          <a:xfrm>
            <a:off x="582402" y="6480754"/>
            <a:ext cx="1497013" cy="276999"/>
          </a:xfrm>
          <a:prstGeom prst="rect">
            <a:avLst/>
          </a:prstGeom>
        </p:spPr>
        <p:txBody>
          <a:bodyPr wrap="none" anchor="ctr">
            <a:spAutoFit/>
          </a:bodyPr>
          <a:lstStyle/>
          <a:p>
            <a:r>
              <a:rPr lang="en-US" sz="1200" b="1" dirty="0" smtClean="0">
                <a:solidFill>
                  <a:schemeClr val="tx1">
                    <a:lumMod val="75000"/>
                    <a:lumOff val="25000"/>
                  </a:schemeClr>
                </a:solidFill>
              </a:rPr>
              <a:t>Ethics Survey</a:t>
            </a:r>
            <a:r>
              <a:rPr lang="en-US" sz="1200" dirty="0" smtClean="0">
                <a:solidFill>
                  <a:schemeClr val="tx1">
                    <a:lumMod val="75000"/>
                    <a:lumOff val="25000"/>
                  </a:schemeClr>
                </a:solidFill>
              </a:rPr>
              <a:t> | UCCS</a:t>
            </a:r>
            <a:endParaRPr lang="en-US" sz="1200" dirty="0">
              <a:solidFill>
                <a:schemeClr val="tx1">
                  <a:lumMod val="75000"/>
                  <a:lumOff val="25000"/>
                </a:schemeClr>
              </a:solidFill>
            </a:endParaRPr>
          </a:p>
        </p:txBody>
      </p:sp>
      <p:sp>
        <p:nvSpPr>
          <p:cNvPr id="12" name="Slide Number Placeholder 11"/>
          <p:cNvSpPr>
            <a:spLocks noGrp="1"/>
          </p:cNvSpPr>
          <p:nvPr>
            <p:ph type="sldNum" sz="quarter" idx="12"/>
          </p:nvPr>
        </p:nvSpPr>
        <p:spPr>
          <a:xfrm>
            <a:off x="8686800" y="6470434"/>
            <a:ext cx="366665" cy="274080"/>
          </a:xfrm>
          <a:solidFill>
            <a:schemeClr val="bg1"/>
          </a:solidFill>
        </p:spPr>
        <p:txBody>
          <a:bodyPr/>
          <a:lstStyle>
            <a:lvl1pPr algn="ctr">
              <a:defRPr b="1">
                <a:solidFill>
                  <a:schemeClr val="tx1"/>
                </a:solidFill>
              </a:defRPr>
            </a:lvl1pPr>
          </a:lstStyle>
          <a:p>
            <a:fld id="{6D32C61D-FE0B-4E17-8680-BB23ACBA3487}"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86" y="6503944"/>
            <a:ext cx="400162" cy="222172"/>
          </a:xfrm>
          <a:prstGeom prst="rect">
            <a:avLst/>
          </a:prstGeom>
        </p:spPr>
      </p:pic>
      <p:sp>
        <p:nvSpPr>
          <p:cNvPr id="14" name="Title 1"/>
          <p:cNvSpPr>
            <a:spLocks noGrp="1"/>
          </p:cNvSpPr>
          <p:nvPr>
            <p:ph type="title" hasCustomPrompt="1"/>
          </p:nvPr>
        </p:nvSpPr>
        <p:spPr>
          <a:xfrm>
            <a:off x="661012" y="161613"/>
            <a:ext cx="8272138" cy="990600"/>
          </a:xfrm>
        </p:spPr>
        <p:txBody>
          <a:bodyPr>
            <a:noAutofit/>
          </a:bodyPr>
          <a:lstStyle>
            <a:lvl1pPr>
              <a:defRPr sz="3200">
                <a:solidFill>
                  <a:schemeClr val="tx2"/>
                </a:solidFill>
              </a:defRPr>
            </a:lvl1pPr>
          </a:lstStyle>
          <a:p>
            <a:r>
              <a:rPr lang="en-US" dirty="0" smtClean="0"/>
              <a:t>click to edit master title style</a:t>
            </a:r>
            <a:endParaRPr lang="en-US" dirty="0"/>
          </a:p>
        </p:txBody>
      </p:sp>
      <p:sp>
        <p:nvSpPr>
          <p:cNvPr id="15" name="Rectangle 14"/>
          <p:cNvSpPr/>
          <p:nvPr userDrawn="1"/>
        </p:nvSpPr>
        <p:spPr>
          <a:xfrm>
            <a:off x="-76200" y="161613"/>
            <a:ext cx="646825" cy="9906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527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7384" y="2119624"/>
            <a:ext cx="4230342" cy="4259175"/>
          </a:xfrm>
        </p:spPr>
        <p:txBody>
          <a:bodyPr>
            <a:normAutofit/>
          </a:bodyPr>
          <a:lstStyle>
            <a:lvl1pPr>
              <a:defRPr sz="1200">
                <a:solidFill>
                  <a:schemeClr val="tx1"/>
                </a:solidFill>
                <a:latin typeface="+mj-lt"/>
                <a:cs typeface="Georgia"/>
              </a:defRPr>
            </a:lvl1pPr>
            <a:lvl2pPr>
              <a:defRPr sz="1200">
                <a:solidFill>
                  <a:schemeClr val="tx1"/>
                </a:solidFill>
                <a:latin typeface="+mj-lt"/>
                <a:cs typeface="Georgia"/>
              </a:defRPr>
            </a:lvl2pPr>
            <a:lvl3pPr>
              <a:defRPr sz="1200">
                <a:solidFill>
                  <a:schemeClr val="tx1"/>
                </a:solidFill>
                <a:latin typeface="+mj-lt"/>
                <a:cs typeface="Georgia"/>
              </a:defRPr>
            </a:lvl3pPr>
            <a:lvl4pPr>
              <a:defRPr sz="1200">
                <a:solidFill>
                  <a:schemeClr val="tx1"/>
                </a:solidFill>
                <a:latin typeface="+mj-lt"/>
                <a:cs typeface="Georgia"/>
              </a:defRPr>
            </a:lvl4pPr>
            <a:lvl5pPr>
              <a:defRPr sz="1200">
                <a:solidFill>
                  <a:schemeClr val="tx1"/>
                </a:solidFill>
                <a:latin typeface="+mj-lt"/>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92316" y="2119624"/>
            <a:ext cx="4240833" cy="4259176"/>
          </a:xfrm>
        </p:spPr>
        <p:txBody>
          <a:bodyPr>
            <a:normAutofit/>
          </a:bodyPr>
          <a:lstStyle>
            <a:lvl1pPr>
              <a:defRPr sz="1200">
                <a:solidFill>
                  <a:schemeClr val="tx1"/>
                </a:solidFill>
                <a:latin typeface="+mj-lt"/>
                <a:cs typeface="Georgia"/>
              </a:defRPr>
            </a:lvl1pPr>
            <a:lvl2pPr>
              <a:defRPr sz="1200">
                <a:solidFill>
                  <a:schemeClr val="tx1"/>
                </a:solidFill>
                <a:latin typeface="+mj-lt"/>
                <a:cs typeface="Georgia"/>
              </a:defRPr>
            </a:lvl2pPr>
            <a:lvl3pPr>
              <a:defRPr sz="1200">
                <a:solidFill>
                  <a:schemeClr val="tx1"/>
                </a:solidFill>
                <a:latin typeface="+mj-lt"/>
                <a:cs typeface="Georgia"/>
              </a:defRPr>
            </a:lvl3pPr>
            <a:lvl4pPr>
              <a:defRPr sz="1200">
                <a:solidFill>
                  <a:schemeClr val="tx1"/>
                </a:solidFill>
                <a:latin typeface="+mj-lt"/>
                <a:cs typeface="Georgia"/>
              </a:defRPr>
            </a:lvl4pPr>
            <a:lvl5pPr>
              <a:defRPr sz="1200">
                <a:solidFill>
                  <a:schemeClr val="tx1"/>
                </a:solidFill>
                <a:latin typeface="+mj-lt"/>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6200" y="6470433"/>
            <a:ext cx="9327204" cy="274080"/>
          </a:xfrm>
          <a:prstGeom prst="rect">
            <a:avLst/>
          </a:prstGeom>
          <a:solidFill>
            <a:schemeClr val="tx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10" name="TextBox 9"/>
          <p:cNvSpPr txBox="1"/>
          <p:nvPr userDrawn="1"/>
        </p:nvSpPr>
        <p:spPr>
          <a:xfrm>
            <a:off x="5173579" y="6497592"/>
            <a:ext cx="3510805"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lumMod val="75000"/>
                    <a:lumOff val="25000"/>
                  </a:schemeClr>
                </a:solidFill>
              </a:rPr>
              <a:t>ethics.org  |  © 2018 Ethics &amp; Compliance Initiative | Confidential &amp; Proprietary</a:t>
            </a:r>
          </a:p>
          <a:p>
            <a:endParaRPr lang="en-US" sz="800" dirty="0">
              <a:solidFill>
                <a:schemeClr val="bg1"/>
              </a:solidFill>
            </a:endParaRPr>
          </a:p>
        </p:txBody>
      </p:sp>
      <p:sp>
        <p:nvSpPr>
          <p:cNvPr id="11" name="Rectangle 10"/>
          <p:cNvSpPr/>
          <p:nvPr userDrawn="1"/>
        </p:nvSpPr>
        <p:spPr>
          <a:xfrm>
            <a:off x="582402" y="6480754"/>
            <a:ext cx="1497013" cy="276999"/>
          </a:xfrm>
          <a:prstGeom prst="rect">
            <a:avLst/>
          </a:prstGeom>
        </p:spPr>
        <p:txBody>
          <a:bodyPr wrap="none" anchor="ctr">
            <a:spAutoFit/>
          </a:bodyPr>
          <a:lstStyle/>
          <a:p>
            <a:r>
              <a:rPr lang="en-US" sz="1200" b="1" dirty="0" smtClean="0">
                <a:solidFill>
                  <a:schemeClr val="tx1">
                    <a:lumMod val="75000"/>
                    <a:lumOff val="25000"/>
                  </a:schemeClr>
                </a:solidFill>
              </a:rPr>
              <a:t>Ethics Survey</a:t>
            </a:r>
            <a:r>
              <a:rPr lang="en-US" sz="1200" dirty="0" smtClean="0">
                <a:solidFill>
                  <a:schemeClr val="tx1">
                    <a:lumMod val="75000"/>
                    <a:lumOff val="25000"/>
                  </a:schemeClr>
                </a:solidFill>
              </a:rPr>
              <a:t> | UCCS</a:t>
            </a:r>
            <a:endParaRPr lang="en-US" sz="1200" dirty="0">
              <a:solidFill>
                <a:schemeClr val="tx1">
                  <a:lumMod val="75000"/>
                  <a:lumOff val="25000"/>
                </a:schemeClr>
              </a:solidFill>
            </a:endParaRPr>
          </a:p>
        </p:txBody>
      </p:sp>
      <p:sp>
        <p:nvSpPr>
          <p:cNvPr id="12" name="Slide Number Placeholder 11"/>
          <p:cNvSpPr>
            <a:spLocks noGrp="1"/>
          </p:cNvSpPr>
          <p:nvPr>
            <p:ph type="sldNum" sz="quarter" idx="12"/>
          </p:nvPr>
        </p:nvSpPr>
        <p:spPr>
          <a:xfrm>
            <a:off x="8686800" y="6470434"/>
            <a:ext cx="366665" cy="274080"/>
          </a:xfrm>
          <a:solidFill>
            <a:schemeClr val="bg1"/>
          </a:solidFill>
        </p:spPr>
        <p:txBody>
          <a:bodyPr/>
          <a:lstStyle>
            <a:lvl1pPr algn="ctr">
              <a:defRPr b="1">
                <a:solidFill>
                  <a:schemeClr val="tx1"/>
                </a:solidFill>
              </a:defRPr>
            </a:lvl1pPr>
          </a:lstStyle>
          <a:p>
            <a:fld id="{6D32C61D-FE0B-4E17-8680-BB23ACBA3487}"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86" y="6503944"/>
            <a:ext cx="400162" cy="222172"/>
          </a:xfrm>
          <a:prstGeom prst="rect">
            <a:avLst/>
          </a:prstGeom>
        </p:spPr>
      </p:pic>
      <p:sp>
        <p:nvSpPr>
          <p:cNvPr id="14" name="Title 1"/>
          <p:cNvSpPr>
            <a:spLocks noGrp="1"/>
          </p:cNvSpPr>
          <p:nvPr>
            <p:ph type="title" hasCustomPrompt="1"/>
          </p:nvPr>
        </p:nvSpPr>
        <p:spPr>
          <a:xfrm>
            <a:off x="661012" y="161613"/>
            <a:ext cx="8272138" cy="990600"/>
          </a:xfrm>
        </p:spPr>
        <p:txBody>
          <a:bodyPr>
            <a:noAutofit/>
          </a:bodyPr>
          <a:lstStyle>
            <a:lvl1pPr>
              <a:defRPr sz="3200">
                <a:solidFill>
                  <a:schemeClr val="tx2"/>
                </a:solidFill>
              </a:defRPr>
            </a:lvl1pPr>
          </a:lstStyle>
          <a:p>
            <a:r>
              <a:rPr lang="en-US" dirty="0" smtClean="0"/>
              <a:t>click to edit master title style</a:t>
            </a:r>
            <a:endParaRPr lang="en-US" dirty="0"/>
          </a:p>
        </p:txBody>
      </p:sp>
      <p:sp>
        <p:nvSpPr>
          <p:cNvPr id="15" name="Rectangle 14"/>
          <p:cNvSpPr/>
          <p:nvPr userDrawn="1"/>
        </p:nvSpPr>
        <p:spPr>
          <a:xfrm>
            <a:off x="-76200" y="161613"/>
            <a:ext cx="646825" cy="9906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3"/>
          </p:nvPr>
        </p:nvSpPr>
        <p:spPr>
          <a:xfrm>
            <a:off x="238125" y="1282700"/>
            <a:ext cx="4229100" cy="706438"/>
          </a:xfrm>
        </p:spPr>
        <p:txBody>
          <a:bodyPr anchor="ctr">
            <a:normAutofit/>
          </a:bodyPr>
          <a:lstStyle>
            <a:lvl1pPr marL="0" indent="0" algn="ctr">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endParaRPr lang="en-US" dirty="0"/>
          </a:p>
        </p:txBody>
      </p:sp>
      <p:sp>
        <p:nvSpPr>
          <p:cNvPr id="16" name="Text Placeholder 15"/>
          <p:cNvSpPr>
            <a:spLocks noGrp="1"/>
          </p:cNvSpPr>
          <p:nvPr>
            <p:ph type="body" sz="quarter" idx="14"/>
          </p:nvPr>
        </p:nvSpPr>
        <p:spPr>
          <a:xfrm>
            <a:off x="4692650" y="1282700"/>
            <a:ext cx="4240213" cy="706438"/>
          </a:xfrm>
        </p:spPr>
        <p:txBody>
          <a:bodyPr anchor="ctr">
            <a:normAutofit/>
          </a:bodyPr>
          <a:lstStyle>
            <a:lvl1pPr marL="0" indent="0" algn="ctr">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960688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search - Standard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61012" y="1206540"/>
            <a:ext cx="8025788" cy="5172848"/>
          </a:xfrm>
        </p:spPr>
        <p:txBody>
          <a:bodyPr>
            <a:normAutofit/>
          </a:bodyPr>
          <a:lstStyle>
            <a:lvl1pPr marL="171450" indent="-171450">
              <a:buFont typeface="Wingdings" panose="05000000000000000000" pitchFamily="2" charset="2"/>
              <a:buChar char="§"/>
              <a:defRPr sz="1200">
                <a:solidFill>
                  <a:schemeClr val="tx1"/>
                </a:solidFill>
              </a:defRPr>
            </a:lvl1pPr>
            <a:lvl2pPr marL="628650" indent="-171450">
              <a:buFont typeface="Wingdings" panose="05000000000000000000" pitchFamily="2" charset="2"/>
              <a:buChar char="§"/>
              <a:defRPr sz="1200">
                <a:solidFill>
                  <a:schemeClr val="tx1"/>
                </a:solidFill>
              </a:defRPr>
            </a:lvl2pPr>
            <a:lvl3pPr marL="1085850" indent="-171450">
              <a:buFont typeface="Wingdings" panose="05000000000000000000" pitchFamily="2" charset="2"/>
              <a:buChar char="§"/>
              <a:defRPr sz="1200">
                <a:solidFill>
                  <a:schemeClr val="tx1"/>
                </a:solidFill>
              </a:defRPr>
            </a:lvl3pPr>
            <a:lvl4pPr marL="1543050" indent="-171450">
              <a:buFont typeface="Wingdings" panose="05000000000000000000" pitchFamily="2" charset="2"/>
              <a:buChar char="§"/>
              <a:defRPr sz="1200">
                <a:solidFill>
                  <a:schemeClr val="tx1"/>
                </a:solidFill>
              </a:defRPr>
            </a:lvl4pPr>
            <a:lvl5pPr marL="2000250" indent="-171450">
              <a:buFont typeface="Wingdings" panose="05000000000000000000" pitchFamily="2" charset="2"/>
              <a:buChar cha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76200" y="6470433"/>
            <a:ext cx="9327204" cy="274080"/>
          </a:xfrm>
          <a:prstGeom prst="rect">
            <a:avLst/>
          </a:prstGeom>
          <a:solidFill>
            <a:schemeClr val="tx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14" name="Title 1"/>
          <p:cNvSpPr>
            <a:spLocks noGrp="1"/>
          </p:cNvSpPr>
          <p:nvPr>
            <p:ph type="title" hasCustomPrompt="1"/>
          </p:nvPr>
        </p:nvSpPr>
        <p:spPr>
          <a:xfrm>
            <a:off x="661012" y="161613"/>
            <a:ext cx="8025788" cy="990600"/>
          </a:xfrm>
        </p:spPr>
        <p:txBody>
          <a:bodyPr>
            <a:noAutofit/>
          </a:bodyPr>
          <a:lstStyle>
            <a:lvl1pPr>
              <a:defRPr>
                <a:solidFill>
                  <a:schemeClr val="tx2"/>
                </a:solidFill>
              </a:defRPr>
            </a:lvl1pPr>
          </a:lstStyle>
          <a:p>
            <a:r>
              <a:rPr lang="en-US" dirty="0" smtClean="0"/>
              <a:t>click to edit master title style</a:t>
            </a:r>
            <a:endParaRPr lang="en-US" dirty="0"/>
          </a:p>
        </p:txBody>
      </p:sp>
      <p:sp>
        <p:nvSpPr>
          <p:cNvPr id="16" name="TextBox 15"/>
          <p:cNvSpPr txBox="1"/>
          <p:nvPr userDrawn="1"/>
        </p:nvSpPr>
        <p:spPr>
          <a:xfrm>
            <a:off x="5173579" y="6497592"/>
            <a:ext cx="3510805"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lumMod val="75000"/>
                    <a:lumOff val="25000"/>
                  </a:schemeClr>
                </a:solidFill>
              </a:rPr>
              <a:t>ethics.org  |  © 2018 Ethics &amp; Compliance Initiative | Confidential &amp; Proprietary</a:t>
            </a:r>
          </a:p>
          <a:p>
            <a:endParaRPr lang="en-US" sz="800" dirty="0">
              <a:solidFill>
                <a:schemeClr val="bg1"/>
              </a:solidFill>
            </a:endParaRPr>
          </a:p>
        </p:txBody>
      </p:sp>
      <p:sp>
        <p:nvSpPr>
          <p:cNvPr id="17" name="Rectangle 16"/>
          <p:cNvSpPr/>
          <p:nvPr userDrawn="1"/>
        </p:nvSpPr>
        <p:spPr>
          <a:xfrm>
            <a:off x="582402" y="6480754"/>
            <a:ext cx="1497013" cy="276999"/>
          </a:xfrm>
          <a:prstGeom prst="rect">
            <a:avLst/>
          </a:prstGeom>
        </p:spPr>
        <p:txBody>
          <a:bodyPr wrap="none" anchor="ctr">
            <a:spAutoFit/>
          </a:bodyPr>
          <a:lstStyle/>
          <a:p>
            <a:r>
              <a:rPr lang="en-US" sz="1200" b="1" dirty="0" smtClean="0">
                <a:solidFill>
                  <a:schemeClr val="tx1">
                    <a:lumMod val="75000"/>
                    <a:lumOff val="25000"/>
                  </a:schemeClr>
                </a:solidFill>
              </a:rPr>
              <a:t>Ethics Survey</a:t>
            </a:r>
            <a:r>
              <a:rPr lang="en-US" sz="1200" dirty="0" smtClean="0">
                <a:solidFill>
                  <a:schemeClr val="tx1">
                    <a:lumMod val="75000"/>
                    <a:lumOff val="25000"/>
                  </a:schemeClr>
                </a:solidFill>
              </a:rPr>
              <a:t> | UCCS</a:t>
            </a:r>
            <a:endParaRPr lang="en-US" sz="1200" dirty="0">
              <a:solidFill>
                <a:schemeClr val="tx1">
                  <a:lumMod val="75000"/>
                  <a:lumOff val="25000"/>
                </a:schemeClr>
              </a:solidFill>
            </a:endParaRPr>
          </a:p>
        </p:txBody>
      </p:sp>
      <p:sp>
        <p:nvSpPr>
          <p:cNvPr id="18" name="Slide Number Placeholder 11"/>
          <p:cNvSpPr>
            <a:spLocks noGrp="1"/>
          </p:cNvSpPr>
          <p:nvPr>
            <p:ph type="sldNum" sz="quarter" idx="12"/>
          </p:nvPr>
        </p:nvSpPr>
        <p:spPr>
          <a:xfrm>
            <a:off x="8686800" y="6470434"/>
            <a:ext cx="366665" cy="274080"/>
          </a:xfrm>
          <a:solidFill>
            <a:schemeClr val="bg1"/>
          </a:solidFill>
        </p:spPr>
        <p:txBody>
          <a:bodyPr/>
          <a:lstStyle>
            <a:lvl1pPr algn="ctr">
              <a:defRPr b="1">
                <a:solidFill>
                  <a:schemeClr val="tx1"/>
                </a:solidFill>
              </a:defRPr>
            </a:lvl1pPr>
          </a:lstStyle>
          <a:p>
            <a:fld id="{6D32C61D-FE0B-4E17-8680-BB23ACBA3487}" type="slidenum">
              <a:rPr lang="en-US" smtClean="0"/>
              <a:pPr/>
              <a:t>‹#›</a:t>
            </a:fld>
            <a:endParaRPr lang="en-US" dirty="0"/>
          </a:p>
        </p:txBody>
      </p:sp>
      <p:sp>
        <p:nvSpPr>
          <p:cNvPr id="19" name="Rectangle 18"/>
          <p:cNvSpPr/>
          <p:nvPr userDrawn="1"/>
        </p:nvSpPr>
        <p:spPr>
          <a:xfrm>
            <a:off x="-76200" y="161613"/>
            <a:ext cx="646825" cy="9906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86" y="6503944"/>
            <a:ext cx="400162" cy="222172"/>
          </a:xfrm>
          <a:prstGeom prst="rect">
            <a:avLst/>
          </a:prstGeom>
        </p:spPr>
      </p:pic>
    </p:spTree>
    <p:extLst>
      <p:ext uri="{BB962C8B-B14F-4D97-AF65-F5344CB8AC3E}">
        <p14:creationId xmlns:p14="http://schemas.microsoft.com/office/powerpoint/2010/main" val="21073862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ECI - Title &amp;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25556"/>
          <a:stretch/>
        </p:blipFill>
        <p:spPr>
          <a:xfrm>
            <a:off x="-76201" y="-116304"/>
            <a:ext cx="9384323" cy="6986028"/>
          </a:xfrm>
          <a:prstGeom prst="rect">
            <a:avLst/>
          </a:prstGeom>
        </p:spPr>
      </p:pic>
      <p:sp>
        <p:nvSpPr>
          <p:cNvPr id="22" name="Rectangle 21"/>
          <p:cNvSpPr/>
          <p:nvPr/>
        </p:nvSpPr>
        <p:spPr>
          <a:xfrm>
            <a:off x="-76200" y="486834"/>
            <a:ext cx="8553756" cy="1417638"/>
          </a:xfrm>
          <a:prstGeom prst="rect">
            <a:avLst/>
          </a:prstGeom>
          <a:solidFill>
            <a:srgbClr val="1D4F90">
              <a:alpha val="8509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23" name="Rectangle 22"/>
          <p:cNvSpPr/>
          <p:nvPr/>
        </p:nvSpPr>
        <p:spPr>
          <a:xfrm>
            <a:off x="-76200" y="1752599"/>
            <a:ext cx="8553756" cy="4373563"/>
          </a:xfrm>
          <a:prstGeom prst="rect">
            <a:avLst/>
          </a:prstGeom>
          <a:solidFill>
            <a:srgbClr val="FFFFFF">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1"/>
          <p:cNvSpPr>
            <a:spLocks noGrp="1"/>
          </p:cNvSpPr>
          <p:nvPr>
            <p:ph type="title"/>
          </p:nvPr>
        </p:nvSpPr>
        <p:spPr>
          <a:xfrm>
            <a:off x="819448" y="533400"/>
            <a:ext cx="7492063" cy="1143000"/>
          </a:xfrm>
        </p:spPr>
        <p:txBody>
          <a:bodyPr>
            <a:normAutofit/>
          </a:bodyPr>
          <a:lstStyle>
            <a:lvl1pPr algn="l">
              <a:defRPr sz="3600">
                <a:solidFill>
                  <a:schemeClr val="bg1"/>
                </a:solidFill>
              </a:defRPr>
            </a:lvl1pPr>
          </a:lstStyle>
          <a:p>
            <a:r>
              <a:rPr lang="en-US" smtClean="0"/>
              <a:t>Click to edit Master title style</a:t>
            </a:r>
            <a:endParaRPr lang="en-US" dirty="0"/>
          </a:p>
        </p:txBody>
      </p:sp>
      <p:sp>
        <p:nvSpPr>
          <p:cNvPr id="35" name="Text Placeholder 2"/>
          <p:cNvSpPr>
            <a:spLocks noGrp="1"/>
          </p:cNvSpPr>
          <p:nvPr>
            <p:ph idx="10"/>
          </p:nvPr>
        </p:nvSpPr>
        <p:spPr>
          <a:xfrm>
            <a:off x="838200" y="2057401"/>
            <a:ext cx="7032694" cy="3505200"/>
          </a:xfrm>
          <a:prstGeom prst="rect">
            <a:avLst/>
          </a:prstGeom>
        </p:spPr>
        <p:txBody>
          <a:bodyPr vert="horz" lIns="91440" tIns="45720" rIns="91440" bIns="45720" rtlCol="0">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p:nvCxnSpPr>
        <p:spPr>
          <a:xfrm>
            <a:off x="730495" y="486834"/>
            <a:ext cx="0" cy="6463530"/>
          </a:xfrm>
          <a:prstGeom prst="line">
            <a:avLst/>
          </a:prstGeom>
          <a:ln w="139700">
            <a:solidFill>
              <a:schemeClr val="bg1">
                <a:lumMod val="95000"/>
                <a:alpha val="28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6739" y="6308842"/>
            <a:ext cx="1213324" cy="320557"/>
          </a:xfrm>
          <a:prstGeom prst="rect">
            <a:avLst/>
          </a:prstGeom>
        </p:spPr>
      </p:pic>
      <p:sp>
        <p:nvSpPr>
          <p:cNvPr id="12" name="TextBox 11"/>
          <p:cNvSpPr txBox="1"/>
          <p:nvPr/>
        </p:nvSpPr>
        <p:spPr>
          <a:xfrm>
            <a:off x="838200" y="6490156"/>
            <a:ext cx="4122906" cy="215444"/>
          </a:xfrm>
          <a:prstGeom prst="rect">
            <a:avLst/>
          </a:prstGeom>
          <a:noFill/>
        </p:spPr>
        <p:txBody>
          <a:bodyPr wrap="square" rtlCol="0">
            <a:spAutoFit/>
          </a:bodyPr>
          <a:lstStyle/>
          <a:p>
            <a:pPr algn="l"/>
            <a:r>
              <a:rPr lang="en-US" sz="800" dirty="0" smtClean="0">
                <a:solidFill>
                  <a:schemeClr val="tx1"/>
                </a:solidFill>
              </a:rPr>
              <a:t>ethics.org</a:t>
            </a:r>
            <a:r>
              <a:rPr lang="en-US" sz="800" baseline="0" dirty="0" smtClean="0">
                <a:solidFill>
                  <a:schemeClr val="tx1"/>
                </a:solidFill>
              </a:rPr>
              <a:t>  |  </a:t>
            </a:r>
            <a:r>
              <a:rPr lang="en-US" sz="800" dirty="0" smtClean="0">
                <a:solidFill>
                  <a:schemeClr val="tx1"/>
                </a:solidFill>
              </a:rPr>
              <a:t>© 2018 Ethics &amp; Compliance Initiative| Confidential &amp; Proprietary  </a:t>
            </a:r>
            <a:endParaRPr lang="en-US" sz="800" dirty="0">
              <a:solidFill>
                <a:schemeClr val="tx1"/>
              </a:solidFill>
            </a:endParaRPr>
          </a:p>
        </p:txBody>
      </p:sp>
    </p:spTree>
    <p:extLst>
      <p:ext uri="{BB962C8B-B14F-4D97-AF65-F5344CB8AC3E}">
        <p14:creationId xmlns:p14="http://schemas.microsoft.com/office/powerpoint/2010/main" val="38053623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5400000">
            <a:off x="1095609" y="-1218101"/>
            <a:ext cx="6941129" cy="9238785"/>
          </a:xfrm>
          <a:prstGeom prst="rect">
            <a:avLst/>
          </a:prstGeom>
        </p:spPr>
      </p:pic>
      <p:sp>
        <p:nvSpPr>
          <p:cNvPr id="12" name="Rectangle 11"/>
          <p:cNvSpPr/>
          <p:nvPr/>
        </p:nvSpPr>
        <p:spPr>
          <a:xfrm>
            <a:off x="-57150" y="1991360"/>
            <a:ext cx="7523358" cy="2235200"/>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57150" y="4063154"/>
            <a:ext cx="7523358" cy="640926"/>
          </a:xfrm>
          <a:prstGeom prst="rect">
            <a:avLst/>
          </a:prstGeom>
          <a:solidFill>
            <a:srgbClr val="679F44">
              <a:alpha val="8509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7" name="Title 1"/>
          <p:cNvSpPr>
            <a:spLocks noGrp="1"/>
          </p:cNvSpPr>
          <p:nvPr>
            <p:ph type="ctrTitle"/>
          </p:nvPr>
        </p:nvSpPr>
        <p:spPr>
          <a:xfrm>
            <a:off x="762000" y="1991360"/>
            <a:ext cx="6515099" cy="2071794"/>
          </a:xfrm>
        </p:spPr>
        <p:txBody>
          <a:bodyPr anchor="ctr" anchorCtr="0">
            <a:normAutofit/>
          </a:bodyPr>
          <a:lstStyle>
            <a:lvl1pPr algn="l">
              <a:lnSpc>
                <a:spcPts val="4400"/>
              </a:lnSpc>
              <a:defRPr sz="4400" spc="0">
                <a:solidFill>
                  <a:schemeClr val="bg1"/>
                </a:solidFill>
              </a:defRPr>
            </a:lvl1pPr>
          </a:lstStyle>
          <a:p>
            <a:r>
              <a:rPr lang="en-US" smtClean="0"/>
              <a:t>Click to edit Master title style</a:t>
            </a:r>
            <a:endParaRPr lang="en-US" dirty="0"/>
          </a:p>
        </p:txBody>
      </p:sp>
      <p:sp>
        <p:nvSpPr>
          <p:cNvPr id="8" name="TextBox 7"/>
          <p:cNvSpPr txBox="1"/>
          <p:nvPr/>
        </p:nvSpPr>
        <p:spPr>
          <a:xfrm>
            <a:off x="152399" y="6542845"/>
            <a:ext cx="4205591" cy="215444"/>
          </a:xfrm>
          <a:prstGeom prst="rect">
            <a:avLst/>
          </a:prstGeom>
          <a:noFill/>
        </p:spPr>
        <p:txBody>
          <a:bodyPr wrap="square" rtlCol="0">
            <a:spAutoFit/>
          </a:bodyPr>
          <a:lstStyle/>
          <a:p>
            <a:pPr algn="l"/>
            <a:r>
              <a:rPr lang="en-US" sz="800" dirty="0" smtClean="0">
                <a:solidFill>
                  <a:schemeClr val="tx1"/>
                </a:solidFill>
              </a:rPr>
              <a:t>ethics.org</a:t>
            </a:r>
            <a:r>
              <a:rPr lang="en-US" sz="800" baseline="0" dirty="0" smtClean="0">
                <a:solidFill>
                  <a:schemeClr val="tx1"/>
                </a:solidFill>
              </a:rPr>
              <a:t>  |  </a:t>
            </a:r>
            <a:r>
              <a:rPr lang="en-US" sz="800" dirty="0" smtClean="0">
                <a:solidFill>
                  <a:schemeClr val="tx1"/>
                </a:solidFill>
              </a:rPr>
              <a:t>© 2018 Ethics &amp; Compliance Initiative| Confidential &amp; Proprietary  </a:t>
            </a:r>
            <a:endParaRPr lang="en-US" sz="800" dirty="0">
              <a:solidFill>
                <a:schemeClr val="tx1"/>
              </a:solidFill>
            </a:endParaRPr>
          </a:p>
        </p:txBody>
      </p:sp>
      <p:cxnSp>
        <p:nvCxnSpPr>
          <p:cNvPr id="9" name="Straight Connector 8"/>
          <p:cNvCxnSpPr/>
          <p:nvPr/>
        </p:nvCxnSpPr>
        <p:spPr>
          <a:xfrm>
            <a:off x="685800" y="1991360"/>
            <a:ext cx="0" cy="2712720"/>
          </a:xfrm>
          <a:prstGeom prst="line">
            <a:avLst/>
          </a:prstGeom>
          <a:ln w="139700">
            <a:solidFill>
              <a:schemeClr val="bg1">
                <a:lumMod val="95000"/>
                <a:alpha val="28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0"/>
          </p:nvPr>
        </p:nvSpPr>
        <p:spPr>
          <a:xfrm>
            <a:off x="762000" y="4225925"/>
            <a:ext cx="6704013" cy="477838"/>
          </a:xfrm>
        </p:spPr>
        <p:txBody>
          <a:bodyPr anchor="ctr">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37863" y="6311589"/>
            <a:ext cx="1460810" cy="385942"/>
          </a:xfrm>
          <a:prstGeom prst="rect">
            <a:avLst/>
          </a:prstGeom>
        </p:spPr>
      </p:pic>
    </p:spTree>
    <p:extLst>
      <p:ext uri="{BB962C8B-B14F-4D97-AF65-F5344CB8AC3E}">
        <p14:creationId xmlns:p14="http://schemas.microsoft.com/office/powerpoint/2010/main" val="22415406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earch - Inf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379"/>
          <a:stretch/>
        </p:blipFill>
        <p:spPr>
          <a:xfrm rot="5400000" flipV="1">
            <a:off x="1037060" y="-1172740"/>
            <a:ext cx="6991352" cy="9222529"/>
          </a:xfrm>
          <a:prstGeom prst="rect">
            <a:avLst/>
          </a:prstGeom>
        </p:spPr>
      </p:pic>
      <p:sp>
        <p:nvSpPr>
          <p:cNvPr id="21" name="Rectangle 20"/>
          <p:cNvSpPr/>
          <p:nvPr userDrawn="1"/>
        </p:nvSpPr>
        <p:spPr>
          <a:xfrm>
            <a:off x="1717288" y="3238499"/>
            <a:ext cx="7074287" cy="2886076"/>
          </a:xfrm>
          <a:prstGeom prst="rect">
            <a:avLst/>
          </a:prstGeom>
          <a:solidFill>
            <a:srgbClr val="FFFFFF">
              <a:alpha val="85098"/>
            </a:srgbClr>
          </a:solidFill>
          <a:ln>
            <a:solidFill>
              <a:srgbClr val="679F44">
                <a:alpha val="85098"/>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447675" y="556236"/>
            <a:ext cx="8696325" cy="2701313"/>
          </a:xfrm>
          <a:prstGeom prst="rect">
            <a:avLst/>
          </a:prstGeom>
          <a:solidFill>
            <a:srgbClr val="6AA342">
              <a:alpha val="8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1628022" y="1695856"/>
            <a:ext cx="0" cy="5317787"/>
          </a:xfrm>
          <a:prstGeom prst="line">
            <a:avLst/>
          </a:prstGeom>
          <a:ln w="139700">
            <a:solidFill>
              <a:schemeClr val="bg1">
                <a:lumMod val="95000"/>
                <a:alpha val="28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6100" y="932212"/>
            <a:ext cx="1151507" cy="637312"/>
          </a:xfrm>
          <a:prstGeom prst="rect">
            <a:avLst/>
          </a:prstGeom>
        </p:spPr>
      </p:pic>
      <p:cxnSp>
        <p:nvCxnSpPr>
          <p:cNvPr id="15" name="Straight Connector 14"/>
          <p:cNvCxnSpPr/>
          <p:nvPr userDrawn="1"/>
        </p:nvCxnSpPr>
        <p:spPr>
          <a:xfrm>
            <a:off x="1629498" y="-145915"/>
            <a:ext cx="0" cy="929855"/>
          </a:xfrm>
          <a:prstGeom prst="line">
            <a:avLst/>
          </a:prstGeom>
          <a:ln w="139700">
            <a:solidFill>
              <a:schemeClr val="bg1">
                <a:lumMod val="95000"/>
                <a:alpha val="28000"/>
              </a:schemeClr>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1807606" y="2148994"/>
            <a:ext cx="5355193" cy="707886"/>
          </a:xfrm>
          <a:prstGeom prst="rect">
            <a:avLst/>
          </a:prstGeom>
          <a:noFill/>
        </p:spPr>
        <p:txBody>
          <a:bodyPr wrap="square" rtlCol="0">
            <a:spAutoFit/>
          </a:bodyPr>
          <a:lstStyle/>
          <a:p>
            <a:r>
              <a:rPr lang="en-US" sz="2000" dirty="0" smtClean="0">
                <a:solidFill>
                  <a:schemeClr val="bg1"/>
                </a:solidFill>
              </a:rPr>
              <a:t>The Ethics Research</a:t>
            </a:r>
            <a:r>
              <a:rPr lang="en-US" sz="2000" baseline="0" dirty="0" smtClean="0">
                <a:solidFill>
                  <a:schemeClr val="bg1"/>
                </a:solidFill>
              </a:rPr>
              <a:t> Center is the research arm of the Ethics &amp; Compliance Initiative</a:t>
            </a:r>
            <a:endParaRPr lang="en-US" sz="2000" dirty="0">
              <a:solidFill>
                <a:schemeClr val="bg1"/>
              </a:solidFill>
            </a:endParaRPr>
          </a:p>
        </p:txBody>
      </p:sp>
      <p:sp>
        <p:nvSpPr>
          <p:cNvPr id="28" name="TextBox 27"/>
          <p:cNvSpPr txBox="1"/>
          <p:nvPr userDrawn="1"/>
        </p:nvSpPr>
        <p:spPr>
          <a:xfrm>
            <a:off x="1733218" y="1021627"/>
            <a:ext cx="7050762" cy="707886"/>
          </a:xfrm>
          <a:prstGeom prst="rect">
            <a:avLst/>
          </a:prstGeom>
          <a:noFill/>
        </p:spPr>
        <p:txBody>
          <a:bodyPr wrap="square" rtlCol="0">
            <a:spAutoFit/>
          </a:bodyPr>
          <a:lstStyle/>
          <a:p>
            <a:r>
              <a:rPr lang="en-US" sz="4000" dirty="0" smtClean="0">
                <a:solidFill>
                  <a:schemeClr val="bg1"/>
                </a:solidFill>
              </a:rPr>
              <a:t>research</a:t>
            </a:r>
            <a:endParaRPr lang="en-US" sz="4000" dirty="0">
              <a:solidFill>
                <a:schemeClr val="bg1"/>
              </a:solidFill>
            </a:endParaRPr>
          </a:p>
        </p:txBody>
      </p:sp>
      <p:sp>
        <p:nvSpPr>
          <p:cNvPr id="32" name="Slide Number Placeholder 31"/>
          <p:cNvSpPr>
            <a:spLocks noGrp="1"/>
          </p:cNvSpPr>
          <p:nvPr>
            <p:ph type="sldNum" sz="quarter" idx="12"/>
          </p:nvPr>
        </p:nvSpPr>
        <p:spPr>
          <a:xfrm>
            <a:off x="8419170" y="6423256"/>
            <a:ext cx="434898" cy="365125"/>
          </a:xfrm>
        </p:spPr>
        <p:txBody>
          <a:bodyPr/>
          <a:lstStyle/>
          <a:p>
            <a:fld id="{6D32C61D-FE0B-4E17-8680-BB23ACBA3487}" type="slidenum">
              <a:rPr lang="en-US" smtClean="0"/>
              <a:t>‹#›</a:t>
            </a:fld>
            <a:endParaRPr lang="en-US" dirty="0"/>
          </a:p>
        </p:txBody>
      </p:sp>
      <p:sp>
        <p:nvSpPr>
          <p:cNvPr id="14" name="TextBox 13"/>
          <p:cNvSpPr txBox="1"/>
          <p:nvPr/>
        </p:nvSpPr>
        <p:spPr>
          <a:xfrm>
            <a:off x="4177794" y="6482902"/>
            <a:ext cx="4395664" cy="246221"/>
          </a:xfrm>
          <a:prstGeom prst="rect">
            <a:avLst/>
          </a:prstGeom>
          <a:noFill/>
        </p:spPr>
        <p:txBody>
          <a:bodyPr wrap="square" rtlCol="0">
            <a:spAutoFit/>
          </a:bodyPr>
          <a:lstStyle/>
          <a:p>
            <a:pPr algn="r"/>
            <a:r>
              <a:rPr lang="en-US" sz="1000" dirty="0" smtClean="0">
                <a:solidFill>
                  <a:schemeClr val="tx1"/>
                </a:solidFill>
              </a:rPr>
              <a:t>ethics.org</a:t>
            </a:r>
            <a:r>
              <a:rPr lang="en-US" sz="1000" baseline="0" dirty="0" smtClean="0">
                <a:solidFill>
                  <a:schemeClr val="tx1"/>
                </a:solidFill>
              </a:rPr>
              <a:t>  |  </a:t>
            </a:r>
            <a:r>
              <a:rPr lang="en-US" sz="1000" dirty="0" smtClean="0">
                <a:solidFill>
                  <a:schemeClr val="tx1"/>
                </a:solidFill>
              </a:rPr>
              <a:t>© 2018 Ethics &amp; Compliance Initiative| Confidential &amp; Proprietary  </a:t>
            </a:r>
            <a:endParaRPr lang="en-US" sz="1000" dirty="0">
              <a:solidFill>
                <a:schemeClr val="tx1"/>
              </a:solidFill>
            </a:endParaRPr>
          </a:p>
        </p:txBody>
      </p:sp>
      <p:sp>
        <p:nvSpPr>
          <p:cNvPr id="16" name="TextBox 15"/>
          <p:cNvSpPr txBox="1"/>
          <p:nvPr userDrawn="1"/>
        </p:nvSpPr>
        <p:spPr>
          <a:xfrm>
            <a:off x="1842052" y="5334242"/>
            <a:ext cx="6577118" cy="830997"/>
          </a:xfrm>
          <a:prstGeom prst="rect">
            <a:avLst/>
          </a:prstGeom>
          <a:noFill/>
        </p:spPr>
        <p:txBody>
          <a:bodyPr wrap="square" rtlCol="0">
            <a:spAutoFit/>
          </a:bodyPr>
          <a:lstStyle/>
          <a:p>
            <a:r>
              <a:rPr lang="en-US" sz="1200" dirty="0" smtClean="0">
                <a:solidFill>
                  <a:schemeClr val="tx1"/>
                </a:solidFill>
              </a:rPr>
              <a:t>This report summarizes questions and intellectual property from ECI’s National Business Ethics Survey® (NBES®). This information is confidential and proprietary and may not be replicated, duplicated or reused in any form without explicit written permission from the Ethics &amp; Compliance Initiative.</a:t>
            </a:r>
          </a:p>
          <a:p>
            <a:r>
              <a:rPr lang="en-US" sz="1200" dirty="0" smtClean="0">
                <a:solidFill>
                  <a:schemeClr val="tx1"/>
                </a:solidFill>
              </a:rPr>
              <a:t>Direct</a:t>
            </a:r>
            <a:r>
              <a:rPr lang="en-US" sz="1200" baseline="0" dirty="0" smtClean="0">
                <a:solidFill>
                  <a:schemeClr val="tx1"/>
                </a:solidFill>
              </a:rPr>
              <a:t> permission requests to: </a:t>
            </a:r>
            <a:r>
              <a:rPr lang="en-US" sz="1200" baseline="0" dirty="0" smtClean="0">
                <a:solidFill>
                  <a:schemeClr val="tx1"/>
                </a:solidFill>
                <a:hlinkClick r:id="rId4"/>
              </a:rPr>
              <a:t>research@ethics.org</a:t>
            </a:r>
            <a:r>
              <a:rPr lang="en-US" sz="1200" baseline="0" dirty="0" smtClean="0">
                <a:solidFill>
                  <a:schemeClr val="tx1"/>
                </a:solidFill>
              </a:rPr>
              <a:t> | 703-647-2185</a:t>
            </a:r>
            <a:endParaRPr lang="en-US" sz="1200" dirty="0" smtClean="0">
              <a:solidFill>
                <a:schemeClr val="tx1"/>
              </a:solidFill>
            </a:endParaRPr>
          </a:p>
        </p:txBody>
      </p:sp>
      <p:sp>
        <p:nvSpPr>
          <p:cNvPr id="17" name="Rectangle 16"/>
          <p:cNvSpPr/>
          <p:nvPr userDrawn="1"/>
        </p:nvSpPr>
        <p:spPr>
          <a:xfrm>
            <a:off x="1842052" y="3420875"/>
            <a:ext cx="6680552" cy="1446550"/>
          </a:xfrm>
          <a:prstGeom prst="rect">
            <a:avLst/>
          </a:prstGeom>
        </p:spPr>
        <p:txBody>
          <a:bodyPr wrap="square">
            <a:spAutoFit/>
          </a:bodyPr>
          <a:lstStyle/>
          <a:p>
            <a:r>
              <a:rPr lang="en-US" sz="1800" b="1" dirty="0"/>
              <a:t>About ECI</a:t>
            </a:r>
          </a:p>
          <a:p>
            <a:r>
              <a:rPr lang="en-US" sz="1400" dirty="0"/>
              <a:t>The Ethics &amp; Compliance Initiative (ECI) is a best practice community of organizations that are committed to creating and sustaining high quality ethics &amp; compliance programs. With a history dating back to 1922, ECI brings together ethics and compliance professionals and academics from all over the world to share techniques, research and, most of all, exciting new ideas. Learn more at ethics.org.</a:t>
            </a:r>
          </a:p>
        </p:txBody>
      </p:sp>
    </p:spTree>
    <p:extLst>
      <p:ext uri="{BB962C8B-B14F-4D97-AF65-F5344CB8AC3E}">
        <p14:creationId xmlns:p14="http://schemas.microsoft.com/office/powerpoint/2010/main" val="28104586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CI Content Slide and Small Char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012" y="1206540"/>
            <a:ext cx="8025788" cy="5172848"/>
          </a:xfrm>
        </p:spPr>
        <p:txBody>
          <a:bodyPr>
            <a:normAutofit/>
          </a:bodyPr>
          <a:lstStyle>
            <a:lvl1pPr marL="228600" indent="-228600">
              <a:buFont typeface="+mj-lt"/>
              <a:buAutoNum type="arabicParenR"/>
              <a:defRPr sz="1200">
                <a:solidFill>
                  <a:schemeClr val="tx1"/>
                </a:solidFill>
              </a:defRPr>
            </a:lvl1pPr>
            <a:lvl2pPr marL="685800" indent="-228600">
              <a:buFont typeface="Arial" panose="020B0604020202020204" pitchFamily="34" charset="0"/>
              <a:buChar char="•"/>
              <a:defRPr sz="1200">
                <a:solidFill>
                  <a:schemeClr val="tx1"/>
                </a:solidFill>
              </a:defRPr>
            </a:lvl2pPr>
            <a:lvl3pPr marL="1143000" indent="-228600">
              <a:buFont typeface="Courier New" panose="02070309020205020404" pitchFamily="49" charset="0"/>
              <a:buChar char="o"/>
              <a:defRPr sz="1200">
                <a:solidFill>
                  <a:schemeClr val="tx1"/>
                </a:solidFill>
              </a:defRPr>
            </a:lvl3pPr>
            <a:lvl4pPr marL="1600200" indent="-228600">
              <a:buFont typeface="Wingdings" panose="05000000000000000000" pitchFamily="2" charset="2"/>
              <a:buChar char="§"/>
              <a:defRPr sz="1200">
                <a:solidFill>
                  <a:schemeClr val="tx1"/>
                </a:solidFill>
              </a:defRPr>
            </a:lvl4pPr>
            <a:lvl5pPr marL="2057400" indent="-228600">
              <a:buFont typeface="Wingdings" panose="05000000000000000000" pitchFamily="2" charset="2"/>
              <a:buChar char="Ø"/>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p:nvSpPr>
        <p:spPr>
          <a:xfrm>
            <a:off x="-76200" y="6470433"/>
            <a:ext cx="9327204" cy="274080"/>
          </a:xfrm>
          <a:prstGeom prst="rect">
            <a:avLst/>
          </a:prstGeom>
          <a:solidFill>
            <a:schemeClr val="tx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2" name="Title 1"/>
          <p:cNvSpPr>
            <a:spLocks noGrp="1"/>
          </p:cNvSpPr>
          <p:nvPr>
            <p:ph type="title" hasCustomPrompt="1"/>
          </p:nvPr>
        </p:nvSpPr>
        <p:spPr>
          <a:xfrm>
            <a:off x="661012" y="161613"/>
            <a:ext cx="8025788" cy="990600"/>
          </a:xfrm>
        </p:spPr>
        <p:txBody>
          <a:bodyPr>
            <a:noAutofit/>
          </a:bodyPr>
          <a:lstStyle>
            <a:lvl1pPr>
              <a:defRPr>
                <a:solidFill>
                  <a:schemeClr val="tx2"/>
                </a:solidFill>
              </a:defRPr>
            </a:lvl1pPr>
          </a:lstStyle>
          <a:p>
            <a:r>
              <a:rPr lang="en-US" dirty="0" smtClean="0"/>
              <a:t>click to edit master title style</a:t>
            </a:r>
            <a:endParaRPr lang="en-US" dirty="0"/>
          </a:p>
        </p:txBody>
      </p:sp>
      <p:sp>
        <p:nvSpPr>
          <p:cNvPr id="9" name="TextBox 8"/>
          <p:cNvSpPr txBox="1"/>
          <p:nvPr/>
        </p:nvSpPr>
        <p:spPr>
          <a:xfrm>
            <a:off x="1568450" y="-38100"/>
            <a:ext cx="184731" cy="369332"/>
          </a:xfrm>
          <a:prstGeom prst="rect">
            <a:avLst/>
          </a:prstGeom>
          <a:noFill/>
        </p:spPr>
        <p:txBody>
          <a:bodyPr wrap="none" rtlCol="0">
            <a:spAutoFit/>
          </a:bodyPr>
          <a:lstStyle/>
          <a:p>
            <a:endParaRPr lang="en-US" dirty="0"/>
          </a:p>
        </p:txBody>
      </p:sp>
      <p:sp>
        <p:nvSpPr>
          <p:cNvPr id="22" name="TextBox 21"/>
          <p:cNvSpPr txBox="1"/>
          <p:nvPr/>
        </p:nvSpPr>
        <p:spPr>
          <a:xfrm>
            <a:off x="5173579" y="6497592"/>
            <a:ext cx="3510805"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lumMod val="75000"/>
                    <a:lumOff val="25000"/>
                  </a:schemeClr>
                </a:solidFill>
              </a:rPr>
              <a:t>ethics.org  |  © 2018 Ethics &amp; Compliance Initiative | Confidential &amp; Proprietary</a:t>
            </a:r>
          </a:p>
          <a:p>
            <a:endParaRPr lang="en-US" sz="800" dirty="0">
              <a:solidFill>
                <a:schemeClr val="bg1"/>
              </a:solidFill>
            </a:endParaRPr>
          </a:p>
        </p:txBody>
      </p:sp>
      <p:sp>
        <p:nvSpPr>
          <p:cNvPr id="7" name="Rectangle 6"/>
          <p:cNvSpPr/>
          <p:nvPr userDrawn="1"/>
        </p:nvSpPr>
        <p:spPr>
          <a:xfrm>
            <a:off x="582402" y="6480754"/>
            <a:ext cx="1497013" cy="276999"/>
          </a:xfrm>
          <a:prstGeom prst="rect">
            <a:avLst/>
          </a:prstGeom>
        </p:spPr>
        <p:txBody>
          <a:bodyPr wrap="none" anchor="ctr">
            <a:spAutoFit/>
          </a:bodyPr>
          <a:lstStyle/>
          <a:p>
            <a:r>
              <a:rPr lang="en-US" sz="1200" b="1" dirty="0" smtClean="0">
                <a:solidFill>
                  <a:schemeClr val="tx1">
                    <a:lumMod val="75000"/>
                    <a:lumOff val="25000"/>
                  </a:schemeClr>
                </a:solidFill>
              </a:rPr>
              <a:t>Ethics Survey</a:t>
            </a:r>
            <a:r>
              <a:rPr lang="en-US" sz="1200" dirty="0" smtClean="0">
                <a:solidFill>
                  <a:schemeClr val="tx1">
                    <a:lumMod val="75000"/>
                    <a:lumOff val="25000"/>
                  </a:schemeClr>
                </a:solidFill>
              </a:rPr>
              <a:t> | UCCS</a:t>
            </a:r>
            <a:endParaRPr lang="en-US" sz="1200" dirty="0">
              <a:solidFill>
                <a:schemeClr val="tx1">
                  <a:lumMod val="75000"/>
                  <a:lumOff val="25000"/>
                </a:schemeClr>
              </a:solidFill>
            </a:endParaRPr>
          </a:p>
        </p:txBody>
      </p:sp>
      <p:sp>
        <p:nvSpPr>
          <p:cNvPr id="12" name="Slide Number Placeholder 11"/>
          <p:cNvSpPr>
            <a:spLocks noGrp="1"/>
          </p:cNvSpPr>
          <p:nvPr>
            <p:ph type="sldNum" sz="quarter" idx="12"/>
          </p:nvPr>
        </p:nvSpPr>
        <p:spPr>
          <a:xfrm>
            <a:off x="8686800" y="6470434"/>
            <a:ext cx="366665" cy="274080"/>
          </a:xfrm>
          <a:solidFill>
            <a:schemeClr val="bg1"/>
          </a:solidFill>
        </p:spPr>
        <p:txBody>
          <a:bodyPr/>
          <a:lstStyle>
            <a:lvl1pPr algn="ctr">
              <a:defRPr b="1">
                <a:solidFill>
                  <a:schemeClr val="tx1"/>
                </a:solidFill>
              </a:defRPr>
            </a:lvl1pPr>
          </a:lstStyle>
          <a:p>
            <a:fld id="{6D32C61D-FE0B-4E17-8680-BB23ACBA3487}" type="slidenum">
              <a:rPr lang="en-US" smtClean="0"/>
              <a:pPr/>
              <a:t>‹#›</a:t>
            </a:fld>
            <a:endParaRPr lang="en-US" dirty="0"/>
          </a:p>
        </p:txBody>
      </p:sp>
      <p:sp>
        <p:nvSpPr>
          <p:cNvPr id="14" name="Rectangle 13"/>
          <p:cNvSpPr/>
          <p:nvPr userDrawn="1"/>
        </p:nvSpPr>
        <p:spPr>
          <a:xfrm>
            <a:off x="-76200" y="161613"/>
            <a:ext cx="646825" cy="9906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86" y="6503944"/>
            <a:ext cx="400162" cy="222172"/>
          </a:xfrm>
          <a:prstGeom prst="rect">
            <a:avLst/>
          </a:prstGeom>
        </p:spPr>
      </p:pic>
    </p:spTree>
    <p:extLst>
      <p:ext uri="{BB962C8B-B14F-4D97-AF65-F5344CB8AC3E}">
        <p14:creationId xmlns:p14="http://schemas.microsoft.com/office/powerpoint/2010/main" val="4371297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RC Content Slide and Side Call Out">
    <p:spTree>
      <p:nvGrpSpPr>
        <p:cNvPr id="1" name=""/>
        <p:cNvGrpSpPr/>
        <p:nvPr/>
      </p:nvGrpSpPr>
      <p:grpSpPr>
        <a:xfrm>
          <a:off x="0" y="0"/>
          <a:ext cx="0" cy="0"/>
          <a:chOff x="0" y="0"/>
          <a:chExt cx="0" cy="0"/>
        </a:xfrm>
      </p:grpSpPr>
      <p:sp>
        <p:nvSpPr>
          <p:cNvPr id="16" name="Rectangle 15"/>
          <p:cNvSpPr/>
          <p:nvPr userDrawn="1"/>
        </p:nvSpPr>
        <p:spPr>
          <a:xfrm>
            <a:off x="7081731" y="-38099"/>
            <a:ext cx="2071992" cy="64389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7659" r="32299"/>
          <a:stretch/>
        </p:blipFill>
        <p:spPr>
          <a:xfrm flipH="1">
            <a:off x="7081731" y="-38099"/>
            <a:ext cx="2071992" cy="6405445"/>
          </a:xfrm>
          <a:prstGeom prst="rect">
            <a:avLst/>
          </a:prstGeom>
        </p:spPr>
      </p:pic>
      <p:sp>
        <p:nvSpPr>
          <p:cNvPr id="3" name="Content Placeholder 2"/>
          <p:cNvSpPr>
            <a:spLocks noGrp="1"/>
          </p:cNvSpPr>
          <p:nvPr>
            <p:ph idx="1"/>
          </p:nvPr>
        </p:nvSpPr>
        <p:spPr>
          <a:xfrm>
            <a:off x="657921" y="1206540"/>
            <a:ext cx="6423809" cy="5172848"/>
          </a:xfrm>
        </p:spPr>
        <p:txBody>
          <a:bodyPr>
            <a:normAutofit/>
          </a:bodyPr>
          <a:lstStyle>
            <a:lvl1pPr marL="171450" indent="-171450">
              <a:buFont typeface="Wingdings" panose="05000000000000000000" pitchFamily="2" charset="2"/>
              <a:buChar char="§"/>
              <a:defRPr sz="1200">
                <a:solidFill>
                  <a:schemeClr val="tx1"/>
                </a:solidFill>
              </a:defRPr>
            </a:lvl1pPr>
            <a:lvl2pPr marL="628650" indent="-171450">
              <a:buFont typeface="Wingdings" panose="05000000000000000000" pitchFamily="2" charset="2"/>
              <a:buChar char="§"/>
              <a:defRPr sz="1200">
                <a:solidFill>
                  <a:schemeClr val="tx1"/>
                </a:solidFill>
              </a:defRPr>
            </a:lvl2pPr>
            <a:lvl3pPr marL="1085850" indent="-171450">
              <a:buFont typeface="Wingdings" panose="05000000000000000000" pitchFamily="2" charset="2"/>
              <a:buChar char="§"/>
              <a:defRPr sz="1200">
                <a:solidFill>
                  <a:schemeClr val="tx1"/>
                </a:solidFill>
              </a:defRPr>
            </a:lvl3pPr>
            <a:lvl4pPr marL="1543050" indent="-171450">
              <a:buFont typeface="Wingdings" panose="05000000000000000000" pitchFamily="2" charset="2"/>
              <a:buChar char="§"/>
              <a:defRPr sz="1200">
                <a:solidFill>
                  <a:schemeClr val="tx1"/>
                </a:solidFill>
              </a:defRPr>
            </a:lvl4pPr>
            <a:lvl5pPr marL="2000250" indent="-171450">
              <a:buFont typeface="Wingdings" panose="05000000000000000000" pitchFamily="2" charset="2"/>
              <a:buChar cha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p:nvPr>
        </p:nvSpPr>
        <p:spPr>
          <a:xfrm>
            <a:off x="7169284" y="161924"/>
            <a:ext cx="1884229" cy="6217463"/>
          </a:xfrm>
        </p:spPr>
        <p:txBody>
          <a:bodyPr anchor="ctr">
            <a:normAutofit/>
          </a:bodyPr>
          <a:lstStyle>
            <a:lvl1pPr marL="0" indent="0">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Rectangle 12"/>
          <p:cNvSpPr/>
          <p:nvPr userDrawn="1"/>
        </p:nvSpPr>
        <p:spPr>
          <a:xfrm>
            <a:off x="-76200" y="6470433"/>
            <a:ext cx="9327204" cy="274080"/>
          </a:xfrm>
          <a:prstGeom prst="rect">
            <a:avLst/>
          </a:prstGeom>
          <a:solidFill>
            <a:schemeClr val="tx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14" name="TextBox 13"/>
          <p:cNvSpPr txBox="1"/>
          <p:nvPr userDrawn="1"/>
        </p:nvSpPr>
        <p:spPr>
          <a:xfrm>
            <a:off x="5173579" y="6497592"/>
            <a:ext cx="3510805"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lumMod val="75000"/>
                    <a:lumOff val="25000"/>
                  </a:schemeClr>
                </a:solidFill>
              </a:rPr>
              <a:t>ethics.org  |  © 2018 Ethics &amp; Compliance Initiative | Confidential &amp; Proprietary</a:t>
            </a:r>
          </a:p>
          <a:p>
            <a:endParaRPr lang="en-US" sz="800" dirty="0">
              <a:solidFill>
                <a:schemeClr val="bg1"/>
              </a:solidFill>
            </a:endParaRPr>
          </a:p>
        </p:txBody>
      </p:sp>
      <p:sp>
        <p:nvSpPr>
          <p:cNvPr id="17" name="Rectangle 16"/>
          <p:cNvSpPr/>
          <p:nvPr userDrawn="1"/>
        </p:nvSpPr>
        <p:spPr>
          <a:xfrm>
            <a:off x="582402" y="6480754"/>
            <a:ext cx="1497013" cy="276999"/>
          </a:xfrm>
          <a:prstGeom prst="rect">
            <a:avLst/>
          </a:prstGeom>
        </p:spPr>
        <p:txBody>
          <a:bodyPr wrap="none" anchor="ctr">
            <a:spAutoFit/>
          </a:bodyPr>
          <a:lstStyle/>
          <a:p>
            <a:r>
              <a:rPr lang="en-US" sz="1200" b="1" dirty="0" smtClean="0">
                <a:solidFill>
                  <a:schemeClr val="tx1">
                    <a:lumMod val="75000"/>
                    <a:lumOff val="25000"/>
                  </a:schemeClr>
                </a:solidFill>
              </a:rPr>
              <a:t>Ethics Survey</a:t>
            </a:r>
            <a:r>
              <a:rPr lang="en-US" sz="1200" dirty="0" smtClean="0">
                <a:solidFill>
                  <a:schemeClr val="tx1">
                    <a:lumMod val="75000"/>
                    <a:lumOff val="25000"/>
                  </a:schemeClr>
                </a:solidFill>
              </a:rPr>
              <a:t> | UCCS</a:t>
            </a:r>
            <a:endParaRPr lang="en-US" sz="1200" dirty="0">
              <a:solidFill>
                <a:schemeClr val="tx1">
                  <a:lumMod val="75000"/>
                  <a:lumOff val="25000"/>
                </a:schemeClr>
              </a:solidFill>
            </a:endParaRPr>
          </a:p>
        </p:txBody>
      </p:sp>
      <p:sp>
        <p:nvSpPr>
          <p:cNvPr id="18" name="Slide Number Placeholder 11"/>
          <p:cNvSpPr>
            <a:spLocks noGrp="1"/>
          </p:cNvSpPr>
          <p:nvPr>
            <p:ph type="sldNum" sz="quarter" idx="12"/>
          </p:nvPr>
        </p:nvSpPr>
        <p:spPr>
          <a:xfrm>
            <a:off x="8686800" y="6470434"/>
            <a:ext cx="366665" cy="274080"/>
          </a:xfrm>
          <a:solidFill>
            <a:schemeClr val="bg1"/>
          </a:solidFill>
        </p:spPr>
        <p:txBody>
          <a:bodyPr/>
          <a:lstStyle>
            <a:lvl1pPr algn="ctr">
              <a:defRPr b="1">
                <a:solidFill>
                  <a:schemeClr val="tx1"/>
                </a:solidFill>
              </a:defRPr>
            </a:lvl1pPr>
          </a:lstStyle>
          <a:p>
            <a:fld id="{6D32C61D-FE0B-4E17-8680-BB23ACBA3487}" type="slidenum">
              <a:rPr lang="en-US" smtClean="0"/>
              <a:pPr/>
              <a:t>‹#›</a:t>
            </a:fld>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186" y="6503944"/>
            <a:ext cx="400162" cy="222172"/>
          </a:xfrm>
          <a:prstGeom prst="rect">
            <a:avLst/>
          </a:prstGeom>
        </p:spPr>
      </p:pic>
      <p:sp>
        <p:nvSpPr>
          <p:cNvPr id="23" name="Title 1"/>
          <p:cNvSpPr>
            <a:spLocks noGrp="1"/>
          </p:cNvSpPr>
          <p:nvPr>
            <p:ph type="title" hasCustomPrompt="1"/>
          </p:nvPr>
        </p:nvSpPr>
        <p:spPr>
          <a:xfrm>
            <a:off x="661012" y="161613"/>
            <a:ext cx="6397710" cy="990600"/>
          </a:xfrm>
        </p:spPr>
        <p:txBody>
          <a:bodyPr>
            <a:noAutofit/>
          </a:bodyPr>
          <a:lstStyle>
            <a:lvl1pPr>
              <a:defRPr sz="3200">
                <a:solidFill>
                  <a:schemeClr val="tx2"/>
                </a:solidFill>
              </a:defRPr>
            </a:lvl1pPr>
          </a:lstStyle>
          <a:p>
            <a:r>
              <a:rPr lang="en-US" dirty="0" smtClean="0"/>
              <a:t>click to edit master title style</a:t>
            </a:r>
            <a:endParaRPr lang="en-US" dirty="0"/>
          </a:p>
        </p:txBody>
      </p:sp>
      <p:sp>
        <p:nvSpPr>
          <p:cNvPr id="24" name="Rectangle 23"/>
          <p:cNvSpPr/>
          <p:nvPr userDrawn="1"/>
        </p:nvSpPr>
        <p:spPr>
          <a:xfrm>
            <a:off x="-76200" y="161613"/>
            <a:ext cx="646825" cy="9906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60912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earch Content Slide &amp; Small 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224" y="1438508"/>
            <a:ext cx="8006576" cy="4687656"/>
          </a:xfrm>
        </p:spPr>
        <p:txBody>
          <a:bodyPr>
            <a:norm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5594" y="6431520"/>
            <a:ext cx="1037406" cy="274080"/>
          </a:xfrm>
          <a:prstGeom prst="rect">
            <a:avLst/>
          </a:prstGeom>
        </p:spPr>
      </p:pic>
      <p:sp>
        <p:nvSpPr>
          <p:cNvPr id="37" name="TextBox 36"/>
          <p:cNvSpPr txBox="1"/>
          <p:nvPr/>
        </p:nvSpPr>
        <p:spPr>
          <a:xfrm>
            <a:off x="838200" y="6490156"/>
            <a:ext cx="2438400" cy="215444"/>
          </a:xfrm>
          <a:prstGeom prst="rect">
            <a:avLst/>
          </a:prstGeom>
          <a:noFill/>
        </p:spPr>
        <p:txBody>
          <a:bodyPr wrap="square" rtlCol="0">
            <a:spAutoFit/>
          </a:bodyPr>
          <a:lstStyle/>
          <a:p>
            <a:r>
              <a:rPr lang="en-US" sz="800" dirty="0" smtClean="0">
                <a:solidFill>
                  <a:schemeClr val="bg1"/>
                </a:solidFill>
              </a:rPr>
              <a:t>ethics.org  |  © 2016 Ethics &amp; Compliance Initiative </a:t>
            </a:r>
            <a:endParaRPr lang="en-US" sz="800" dirty="0">
              <a:solidFill>
                <a:schemeClr val="bg1"/>
              </a:solidFill>
            </a:endParaRPr>
          </a:p>
        </p:txBody>
      </p:sp>
      <p:sp>
        <p:nvSpPr>
          <p:cNvPr id="10" name="Rectangle 9"/>
          <p:cNvSpPr/>
          <p:nvPr userDrawn="1"/>
        </p:nvSpPr>
        <p:spPr>
          <a:xfrm>
            <a:off x="-76200" y="6470433"/>
            <a:ext cx="9327204" cy="274080"/>
          </a:xfrm>
          <a:prstGeom prst="rect">
            <a:avLst/>
          </a:prstGeom>
          <a:solidFill>
            <a:schemeClr val="tx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11" name="TextBox 10"/>
          <p:cNvSpPr txBox="1"/>
          <p:nvPr userDrawn="1"/>
        </p:nvSpPr>
        <p:spPr>
          <a:xfrm>
            <a:off x="5173579" y="6497592"/>
            <a:ext cx="3510805"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lumMod val="75000"/>
                    <a:lumOff val="25000"/>
                  </a:schemeClr>
                </a:solidFill>
              </a:rPr>
              <a:t>ethics.org  |  © 2018 Ethics &amp; Compliance Initiative | Confidential &amp; Proprietary</a:t>
            </a:r>
          </a:p>
          <a:p>
            <a:endParaRPr lang="en-US" sz="800" dirty="0">
              <a:solidFill>
                <a:schemeClr val="bg1"/>
              </a:solidFill>
            </a:endParaRPr>
          </a:p>
        </p:txBody>
      </p:sp>
      <p:sp>
        <p:nvSpPr>
          <p:cNvPr id="12" name="Rectangle 11"/>
          <p:cNvSpPr/>
          <p:nvPr userDrawn="1"/>
        </p:nvSpPr>
        <p:spPr>
          <a:xfrm>
            <a:off x="582402" y="6480754"/>
            <a:ext cx="1497013" cy="276999"/>
          </a:xfrm>
          <a:prstGeom prst="rect">
            <a:avLst/>
          </a:prstGeom>
        </p:spPr>
        <p:txBody>
          <a:bodyPr wrap="none" anchor="ctr">
            <a:spAutoFit/>
          </a:bodyPr>
          <a:lstStyle/>
          <a:p>
            <a:r>
              <a:rPr lang="en-US" sz="1200" b="1" dirty="0" smtClean="0">
                <a:solidFill>
                  <a:schemeClr val="tx1">
                    <a:lumMod val="75000"/>
                    <a:lumOff val="25000"/>
                  </a:schemeClr>
                </a:solidFill>
              </a:rPr>
              <a:t>Ethics Survey</a:t>
            </a:r>
            <a:r>
              <a:rPr lang="en-US" sz="1200" dirty="0" smtClean="0">
                <a:solidFill>
                  <a:schemeClr val="tx1">
                    <a:lumMod val="75000"/>
                    <a:lumOff val="25000"/>
                  </a:schemeClr>
                </a:solidFill>
              </a:rPr>
              <a:t> | UCCS</a:t>
            </a:r>
            <a:endParaRPr lang="en-US" sz="1200" dirty="0">
              <a:solidFill>
                <a:schemeClr val="tx1">
                  <a:lumMod val="75000"/>
                  <a:lumOff val="25000"/>
                </a:schemeClr>
              </a:solidFill>
            </a:endParaRPr>
          </a:p>
        </p:txBody>
      </p:sp>
      <p:sp>
        <p:nvSpPr>
          <p:cNvPr id="13" name="Slide Number Placeholder 11"/>
          <p:cNvSpPr>
            <a:spLocks noGrp="1"/>
          </p:cNvSpPr>
          <p:nvPr>
            <p:ph type="sldNum" sz="quarter" idx="12"/>
          </p:nvPr>
        </p:nvSpPr>
        <p:spPr>
          <a:xfrm>
            <a:off x="8686800" y="6470434"/>
            <a:ext cx="366665" cy="274080"/>
          </a:xfrm>
          <a:solidFill>
            <a:schemeClr val="bg1"/>
          </a:solidFill>
        </p:spPr>
        <p:txBody>
          <a:bodyPr/>
          <a:lstStyle>
            <a:lvl1pPr algn="ctr">
              <a:defRPr b="1">
                <a:solidFill>
                  <a:schemeClr val="tx1"/>
                </a:solidFill>
              </a:defRPr>
            </a:lvl1pPr>
          </a:lstStyle>
          <a:p>
            <a:fld id="{6D32C61D-FE0B-4E17-8680-BB23ACBA3487}" type="slidenum">
              <a:rPr lang="en-US" smtClean="0"/>
              <a:pPr/>
              <a:t>‹#›</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186" y="6503944"/>
            <a:ext cx="400162" cy="222172"/>
          </a:xfrm>
          <a:prstGeom prst="rect">
            <a:avLst/>
          </a:prstGeom>
        </p:spPr>
      </p:pic>
      <p:sp>
        <p:nvSpPr>
          <p:cNvPr id="15" name="Title 1"/>
          <p:cNvSpPr>
            <a:spLocks noGrp="1"/>
          </p:cNvSpPr>
          <p:nvPr>
            <p:ph type="title" hasCustomPrompt="1"/>
          </p:nvPr>
        </p:nvSpPr>
        <p:spPr>
          <a:xfrm>
            <a:off x="661012" y="161613"/>
            <a:ext cx="8025788" cy="990600"/>
          </a:xfrm>
        </p:spPr>
        <p:txBody>
          <a:bodyPr>
            <a:noAutofit/>
          </a:bodyPr>
          <a:lstStyle>
            <a:lvl1pPr>
              <a:defRPr sz="3200">
                <a:solidFill>
                  <a:schemeClr val="tx2"/>
                </a:solidFill>
              </a:defRPr>
            </a:lvl1pPr>
          </a:lstStyle>
          <a:p>
            <a:r>
              <a:rPr lang="en-US" dirty="0" smtClean="0"/>
              <a:t>click to edit master title style</a:t>
            </a:r>
            <a:endParaRPr lang="en-US" dirty="0"/>
          </a:p>
        </p:txBody>
      </p:sp>
      <p:sp>
        <p:nvSpPr>
          <p:cNvPr id="16" name="Rectangle 15"/>
          <p:cNvSpPr/>
          <p:nvPr userDrawn="1"/>
        </p:nvSpPr>
        <p:spPr>
          <a:xfrm>
            <a:off x="-76200" y="161613"/>
            <a:ext cx="646825" cy="9906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50838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earch Content Slide Large Chart">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6644" y="6477000"/>
            <a:ext cx="461156" cy="255232"/>
          </a:xfrm>
          <a:prstGeom prst="rect">
            <a:avLst/>
          </a:prstGeom>
        </p:spPr>
      </p:pic>
      <p:sp>
        <p:nvSpPr>
          <p:cNvPr id="12" name="Content Placeholder 2"/>
          <p:cNvSpPr>
            <a:spLocks noGrp="1"/>
          </p:cNvSpPr>
          <p:nvPr>
            <p:ph idx="1"/>
          </p:nvPr>
        </p:nvSpPr>
        <p:spPr>
          <a:xfrm>
            <a:off x="702526" y="145572"/>
            <a:ext cx="8240947" cy="5964550"/>
          </a:xfrm>
        </p:spPr>
        <p:txBody>
          <a:bodyPr>
            <a:norm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76200" y="6470433"/>
            <a:ext cx="9327204" cy="274080"/>
          </a:xfrm>
          <a:prstGeom prst="rect">
            <a:avLst/>
          </a:prstGeom>
          <a:solidFill>
            <a:schemeClr val="tx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11" name="TextBox 10"/>
          <p:cNvSpPr txBox="1"/>
          <p:nvPr userDrawn="1"/>
        </p:nvSpPr>
        <p:spPr>
          <a:xfrm>
            <a:off x="5173579" y="6497592"/>
            <a:ext cx="3510805"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lumMod val="75000"/>
                    <a:lumOff val="25000"/>
                  </a:schemeClr>
                </a:solidFill>
              </a:rPr>
              <a:t>ethics.org  |  © 2018 Ethics &amp; Compliance Initiative | Confidential &amp; Proprietary</a:t>
            </a:r>
          </a:p>
          <a:p>
            <a:endParaRPr lang="en-US" sz="800" dirty="0">
              <a:solidFill>
                <a:schemeClr val="bg1"/>
              </a:solidFill>
            </a:endParaRPr>
          </a:p>
        </p:txBody>
      </p:sp>
      <p:sp>
        <p:nvSpPr>
          <p:cNvPr id="15" name="Rectangle 14"/>
          <p:cNvSpPr/>
          <p:nvPr userDrawn="1"/>
        </p:nvSpPr>
        <p:spPr>
          <a:xfrm>
            <a:off x="582402" y="6480754"/>
            <a:ext cx="1497013" cy="276999"/>
          </a:xfrm>
          <a:prstGeom prst="rect">
            <a:avLst/>
          </a:prstGeom>
        </p:spPr>
        <p:txBody>
          <a:bodyPr wrap="none" anchor="ctr">
            <a:spAutoFit/>
          </a:bodyPr>
          <a:lstStyle/>
          <a:p>
            <a:r>
              <a:rPr lang="en-US" sz="1200" b="1" dirty="0" smtClean="0">
                <a:solidFill>
                  <a:schemeClr val="tx1">
                    <a:lumMod val="75000"/>
                    <a:lumOff val="25000"/>
                  </a:schemeClr>
                </a:solidFill>
              </a:rPr>
              <a:t>Ethics Survey</a:t>
            </a:r>
            <a:r>
              <a:rPr lang="en-US" sz="1200" dirty="0" smtClean="0">
                <a:solidFill>
                  <a:schemeClr val="tx1">
                    <a:lumMod val="75000"/>
                    <a:lumOff val="25000"/>
                  </a:schemeClr>
                </a:solidFill>
              </a:rPr>
              <a:t> | UCCS</a:t>
            </a:r>
            <a:endParaRPr lang="en-US" sz="1200" dirty="0">
              <a:solidFill>
                <a:schemeClr val="tx1">
                  <a:lumMod val="75000"/>
                  <a:lumOff val="25000"/>
                </a:schemeClr>
              </a:solidFill>
            </a:endParaRPr>
          </a:p>
        </p:txBody>
      </p:sp>
      <p:sp>
        <p:nvSpPr>
          <p:cNvPr id="16" name="Slide Number Placeholder 11"/>
          <p:cNvSpPr>
            <a:spLocks noGrp="1"/>
          </p:cNvSpPr>
          <p:nvPr>
            <p:ph type="sldNum" sz="quarter" idx="12"/>
          </p:nvPr>
        </p:nvSpPr>
        <p:spPr>
          <a:xfrm>
            <a:off x="8686800" y="6470434"/>
            <a:ext cx="366665" cy="274080"/>
          </a:xfrm>
          <a:solidFill>
            <a:schemeClr val="bg1"/>
          </a:solidFill>
        </p:spPr>
        <p:txBody>
          <a:bodyPr/>
          <a:lstStyle>
            <a:lvl1pPr algn="ctr">
              <a:defRPr b="1">
                <a:solidFill>
                  <a:schemeClr val="tx1"/>
                </a:solidFill>
              </a:defRPr>
            </a:lvl1pPr>
          </a:lstStyle>
          <a:p>
            <a:fld id="{6D32C61D-FE0B-4E17-8680-BB23ACBA3487}" type="slidenum">
              <a:rPr lang="en-US" smtClean="0"/>
              <a:pPr/>
              <a:t>‹#›</a:t>
            </a:fld>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186" y="6503944"/>
            <a:ext cx="400162" cy="222172"/>
          </a:xfrm>
          <a:prstGeom prst="rect">
            <a:avLst/>
          </a:prstGeom>
        </p:spPr>
      </p:pic>
      <p:sp>
        <p:nvSpPr>
          <p:cNvPr id="19" name="Rectangle 18"/>
          <p:cNvSpPr/>
          <p:nvPr userDrawn="1"/>
        </p:nvSpPr>
        <p:spPr>
          <a:xfrm>
            <a:off x="-76200" y="161613"/>
            <a:ext cx="646825" cy="9906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25171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2C61D-FE0B-4E17-8680-BB23ACBA3487}" type="slidenum">
              <a:rPr lang="en-US" smtClean="0"/>
              <a:t>‹#›</a:t>
            </a:fld>
            <a:endParaRPr lang="en-US" dirty="0"/>
          </a:p>
        </p:txBody>
      </p:sp>
    </p:spTree>
    <p:extLst>
      <p:ext uri="{BB962C8B-B14F-4D97-AF65-F5344CB8AC3E}">
        <p14:creationId xmlns:p14="http://schemas.microsoft.com/office/powerpoint/2010/main" val="119880317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702" r:id="rId3"/>
    <p:sldLayoutId id="2147483678" r:id="rId4"/>
    <p:sldLayoutId id="2147483689" r:id="rId5"/>
    <p:sldLayoutId id="2147483679" r:id="rId6"/>
    <p:sldLayoutId id="2147483700" r:id="rId7"/>
    <p:sldLayoutId id="2147483683" r:id="rId8"/>
    <p:sldLayoutId id="2147483684" r:id="rId9"/>
    <p:sldLayoutId id="2147483699" r:id="rId10"/>
    <p:sldLayoutId id="2147483701" r:id="rId11"/>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Wingdings" panose="05000000000000000000" pitchFamily="2" charset="2"/>
        <a:buChar char="§"/>
        <a:defRPr sz="2800" kern="1200">
          <a:solidFill>
            <a:schemeClr val="bg1"/>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nSpc>
                <a:spcPct val="100000"/>
              </a:lnSpc>
            </a:pPr>
            <a:r>
              <a:rPr lang="en-US" dirty="0" smtClean="0"/>
              <a:t>University of Colorado</a:t>
            </a:r>
            <a:br>
              <a:rPr lang="en-US" dirty="0" smtClean="0"/>
            </a:br>
            <a:r>
              <a:rPr lang="en-US" dirty="0" err="1" smtClean="0"/>
              <a:t>Colorado</a:t>
            </a:r>
            <a:r>
              <a:rPr lang="en-US" dirty="0" smtClean="0"/>
              <a:t> Springs</a:t>
            </a:r>
            <a:endParaRPr lang="en-US" sz="2400" dirty="0"/>
          </a:p>
        </p:txBody>
      </p:sp>
      <p:sp>
        <p:nvSpPr>
          <p:cNvPr id="5" name="Subtitle 4"/>
          <p:cNvSpPr>
            <a:spLocks noGrp="1"/>
          </p:cNvSpPr>
          <p:nvPr>
            <p:ph type="subTitle" idx="1"/>
          </p:nvPr>
        </p:nvSpPr>
        <p:spPr/>
        <p:txBody>
          <a:bodyPr/>
          <a:lstStyle/>
          <a:p>
            <a:r>
              <a:rPr lang="en-US" dirty="0" smtClean="0"/>
              <a:t>Decem</a:t>
            </a:r>
            <a:r>
              <a:rPr lang="en-US" dirty="0" smtClean="0"/>
              <a:t>ber </a:t>
            </a:r>
            <a:r>
              <a:rPr lang="en-US" dirty="0" smtClean="0"/>
              <a:t>3</a:t>
            </a:r>
            <a:r>
              <a:rPr lang="en-US" dirty="0" smtClean="0"/>
              <a:t>, </a:t>
            </a:r>
            <a:r>
              <a:rPr lang="en-US" dirty="0" smtClean="0"/>
              <a:t>2018</a:t>
            </a:r>
            <a:endParaRPr lang="en-US" dirty="0"/>
          </a:p>
        </p:txBody>
      </p:sp>
      <p:sp>
        <p:nvSpPr>
          <p:cNvPr id="2" name="Text Placeholder 1"/>
          <p:cNvSpPr>
            <a:spLocks noGrp="1"/>
          </p:cNvSpPr>
          <p:nvPr>
            <p:ph type="body" sz="quarter" idx="13"/>
          </p:nvPr>
        </p:nvSpPr>
        <p:spPr/>
        <p:txBody>
          <a:bodyPr/>
          <a:lstStyle/>
          <a:p>
            <a:r>
              <a:rPr lang="en-US" dirty="0" smtClean="0"/>
              <a:t>2018 Ethics Survey</a:t>
            </a:r>
            <a:r>
              <a:rPr lang="en-US" dirty="0"/>
              <a:t/>
            </a:r>
            <a:br>
              <a:rPr lang="en-US" dirty="0"/>
            </a:br>
            <a:r>
              <a:rPr lang="en-US" dirty="0" smtClean="0"/>
              <a:t>Summary Report </a:t>
            </a:r>
            <a:r>
              <a:rPr lang="en-US" dirty="0" smtClean="0"/>
              <a:t>of Findings</a:t>
            </a:r>
            <a:endParaRPr lang="en-US" dirty="0"/>
          </a:p>
        </p:txBody>
      </p:sp>
    </p:spTree>
    <p:extLst>
      <p:ext uri="{BB962C8B-B14F-4D97-AF65-F5344CB8AC3E}">
        <p14:creationId xmlns:p14="http://schemas.microsoft.com/office/powerpoint/2010/main" val="3033758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7921" y="992193"/>
            <a:ext cx="6423809" cy="5227175"/>
          </a:xfrm>
        </p:spPr>
        <p:txBody>
          <a:bodyPr/>
          <a:lstStyle/>
          <a:p>
            <a:r>
              <a:rPr lang="en-US" dirty="0" smtClean="0"/>
              <a:t>In 2018, the percentage of UCCS employees who feel that their direct supervisor talks about the importance of workplace ethics (74 percent) is comparable with the NBES benchmark (74 percent).</a:t>
            </a:r>
          </a:p>
          <a:p>
            <a:r>
              <a:rPr lang="en-US" dirty="0"/>
              <a:t>Compared </a:t>
            </a:r>
            <a:r>
              <a:rPr lang="en-US" dirty="0" smtClean="0"/>
              <a:t>with the NBES benchmark (80 percent), </a:t>
            </a:r>
            <a:r>
              <a:rPr lang="en-US" dirty="0"/>
              <a:t>in </a:t>
            </a:r>
            <a:r>
              <a:rPr lang="en-US" dirty="0" smtClean="0"/>
              <a:t>2018 UCCS employees </a:t>
            </a:r>
            <a:r>
              <a:rPr lang="en-US" dirty="0"/>
              <a:t>are </a:t>
            </a:r>
            <a:r>
              <a:rPr lang="en-US" dirty="0" smtClean="0"/>
              <a:t>as </a:t>
            </a:r>
            <a:r>
              <a:rPr lang="en-US" dirty="0"/>
              <a:t>likely to agree that </a:t>
            </a:r>
            <a:r>
              <a:rPr lang="en-US" dirty="0" smtClean="0"/>
              <a:t>their supervisor sets a good example of ethical workplace conduct (82 percent).</a:t>
            </a:r>
          </a:p>
          <a:p>
            <a:r>
              <a:rPr lang="en-US" dirty="0" smtClean="0"/>
              <a:t>Compared with the NBES (80 percent), employees in UCCS in 2018 are more likely to agree that their direct supervisor supports them in following the code of conduct (86 percent).</a:t>
            </a:r>
          </a:p>
          <a:p>
            <a:r>
              <a:rPr lang="en-US" dirty="0" smtClean="0"/>
              <a:t>In 2018, UCCS employees are more likely than in 2017 to believe that their supervisor would be held accountable for a potential violation of the code of conduct (82 percent versus 76 percent).</a:t>
            </a:r>
          </a:p>
        </p:txBody>
      </p:sp>
      <p:sp>
        <p:nvSpPr>
          <p:cNvPr id="3" name="Title 2"/>
          <p:cNvSpPr>
            <a:spLocks noGrp="1"/>
          </p:cNvSpPr>
          <p:nvPr>
            <p:ph type="title"/>
          </p:nvPr>
        </p:nvSpPr>
        <p:spPr>
          <a:xfrm>
            <a:off x="535259" y="70173"/>
            <a:ext cx="6546472" cy="990600"/>
          </a:xfrm>
        </p:spPr>
        <p:txBody>
          <a:bodyPr>
            <a:noAutofit/>
          </a:bodyPr>
          <a:lstStyle/>
          <a:p>
            <a:r>
              <a:rPr lang="en-US" dirty="0" smtClean="0"/>
              <a:t>Ethics Culture: Direct Supervisor Benchmarks and Summary</a:t>
            </a:r>
            <a:endParaRPr lang="en-US" dirty="0"/>
          </a:p>
        </p:txBody>
      </p:sp>
      <p:sp>
        <p:nvSpPr>
          <p:cNvPr id="4" name="Slide Number Placeholder 3"/>
          <p:cNvSpPr>
            <a:spLocks noGrp="1"/>
          </p:cNvSpPr>
          <p:nvPr>
            <p:ph type="sldNum" sz="quarter" idx="12"/>
          </p:nvPr>
        </p:nvSpPr>
        <p:spPr>
          <a:xfrm>
            <a:off x="8686800" y="6470432"/>
            <a:ext cx="366665" cy="274081"/>
          </a:xfrm>
        </p:spPr>
        <p:txBody>
          <a:bodyPr/>
          <a:lstStyle/>
          <a:p>
            <a:fld id="{6D32C61D-FE0B-4E17-8680-BB23ACBA3487}" type="slidenum">
              <a:rPr lang="en-US" smtClean="0"/>
              <a:pPr/>
              <a:t>10</a:t>
            </a:fld>
            <a:endParaRPr lang="en-US" dirty="0"/>
          </a:p>
        </p:txBody>
      </p:sp>
      <p:sp>
        <p:nvSpPr>
          <p:cNvPr id="5" name="Text Placeholder 4"/>
          <p:cNvSpPr>
            <a:spLocks noGrp="1"/>
          </p:cNvSpPr>
          <p:nvPr>
            <p:ph type="body" sz="quarter" idx="13"/>
          </p:nvPr>
        </p:nvSpPr>
        <p:spPr>
          <a:xfrm>
            <a:off x="7169284" y="0"/>
            <a:ext cx="1884229" cy="6379387"/>
          </a:xfrm>
        </p:spPr>
        <p:txBody>
          <a:bodyPr>
            <a:noAutofit/>
          </a:bodyPr>
          <a:lstStyle/>
          <a:p>
            <a:pPr>
              <a:spcBef>
                <a:spcPts val="0"/>
              </a:spcBef>
            </a:pPr>
            <a:r>
              <a:rPr lang="en-US" sz="1800" dirty="0" smtClean="0"/>
              <a:t>The Importance </a:t>
            </a:r>
            <a:r>
              <a:rPr lang="en-US" sz="1800" dirty="0"/>
              <a:t>of Supervisor Reinforcement of Ethics</a:t>
            </a:r>
          </a:p>
          <a:p>
            <a:pPr>
              <a:spcBef>
                <a:spcPts val="0"/>
              </a:spcBef>
            </a:pPr>
            <a:endParaRPr lang="en-US" dirty="0"/>
          </a:p>
          <a:p>
            <a:pPr>
              <a:spcBef>
                <a:spcPts val="0"/>
              </a:spcBef>
              <a:spcAft>
                <a:spcPts val="800"/>
              </a:spcAft>
            </a:pPr>
            <a:r>
              <a:rPr lang="en-US" sz="1400" i="1" dirty="0"/>
              <a:t>Supervisors play critical roles in forming the ethical culture in an organization</a:t>
            </a:r>
            <a:r>
              <a:rPr lang="en-US" sz="1400" i="1" dirty="0" smtClean="0"/>
              <a:t>.</a:t>
            </a:r>
          </a:p>
          <a:p>
            <a:pPr>
              <a:spcBef>
                <a:spcPts val="0"/>
              </a:spcBef>
              <a:spcAft>
                <a:spcPts val="800"/>
              </a:spcAft>
            </a:pPr>
            <a:endParaRPr lang="en-US" i="1" dirty="0"/>
          </a:p>
          <a:p>
            <a:pPr>
              <a:spcBef>
                <a:spcPts val="0"/>
              </a:spcBef>
              <a:spcAft>
                <a:spcPts val="800"/>
              </a:spcAft>
            </a:pPr>
            <a:r>
              <a:rPr lang="en-US" dirty="0"/>
              <a:t>Relative to top management and coworkers, supervisors are most strongly associated with a reduction in pressure to compromise organization ethics standards. Supervisor support is found to be most critically associated with a reduction in pressure to violate ethics standards.</a:t>
            </a:r>
          </a:p>
          <a:p>
            <a:pPr>
              <a:spcBef>
                <a:spcPts val="0"/>
              </a:spcBef>
              <a:spcAft>
                <a:spcPts val="800"/>
              </a:spcAft>
            </a:pPr>
            <a:r>
              <a:rPr lang="en-US" dirty="0"/>
              <a:t>Supervisors can be substantial agents in reducing ethics risk. ECI research shows that 4 out of 5 employees report observations of misconduct to them.</a:t>
            </a:r>
          </a:p>
        </p:txBody>
      </p:sp>
      <p:pic>
        <p:nvPicPr>
          <p:cNvPr id="7" name="Picture 6"/>
          <p:cNvPicPr/>
          <p:nvPr>
            <p:extLst>
              <p:ext uri="{D42A27DB-BD31-4B8C-83A1-F6EECF244321}">
                <p14:modId xmlns:p14="http://schemas.microsoft.com/office/powerpoint/2010/main" val="2345745104"/>
              </p:ext>
            </p:extLst>
          </p:nvPr>
        </p:nvPicPr>
        <p:blipFill>
          <a:blip r:embed="rId3"/>
          <a:stretch>
            <a:fillRect/>
          </a:stretch>
        </p:blipFill>
        <p:spPr>
          <a:xfrm>
            <a:off x="323850" y="2623820"/>
            <a:ext cx="6810375" cy="3181350"/>
          </a:xfrm>
          <a:prstGeom prst="rect">
            <a:avLst/>
          </a:prstGeom>
        </p:spPr>
      </p:pic>
      <p:sp>
        <p:nvSpPr>
          <p:cNvPr id="9" name="TextBox 8"/>
          <p:cNvSpPr txBox="1"/>
          <p:nvPr/>
        </p:nvSpPr>
        <p:spPr>
          <a:xfrm>
            <a:off x="-3886" y="5609053"/>
            <a:ext cx="7081730" cy="861774"/>
          </a:xfrm>
          <a:prstGeom prst="rect">
            <a:avLst/>
          </a:prstGeom>
          <a:solidFill>
            <a:schemeClr val="tx1">
              <a:lumMod val="10000"/>
              <a:lumOff val="90000"/>
            </a:schemeClr>
          </a:solidFill>
        </p:spPr>
        <p:txBody>
          <a:bodyPr wrap="square" rtlCol="0">
            <a:spAutoFit/>
          </a:bodyPr>
          <a:lstStyle/>
          <a:p>
            <a:r>
              <a:rPr lang="en-US" sz="1000" dirty="0"/>
              <a:t>Note: n/a – In 2017, questions about supervisors talking about </a:t>
            </a:r>
            <a:r>
              <a:rPr lang="en-US" sz="1000" dirty="0" smtClean="0"/>
              <a:t>ethics </a:t>
            </a:r>
            <a:r>
              <a:rPr lang="en-US" sz="1000" dirty="0"/>
              <a:t>and setting a good example of workplace ethics were not asked.</a:t>
            </a:r>
          </a:p>
          <a:p>
            <a:r>
              <a:rPr lang="en-US" sz="1000" dirty="0" smtClean="0"/>
              <a:t>Supervisor Talks UCCS </a:t>
            </a:r>
            <a:r>
              <a:rPr lang="en-US" sz="1000" dirty="0" smtClean="0"/>
              <a:t>2018 n = </a:t>
            </a:r>
            <a:r>
              <a:rPr lang="en-US" sz="1000" dirty="0" smtClean="0"/>
              <a:t>683; </a:t>
            </a:r>
            <a:r>
              <a:rPr lang="en-US" sz="1000" dirty="0" smtClean="0"/>
              <a:t>NBES </a:t>
            </a:r>
            <a:r>
              <a:rPr lang="en-US" sz="1000" dirty="0"/>
              <a:t>2017 </a:t>
            </a:r>
            <a:r>
              <a:rPr lang="en-US" sz="1000" dirty="0" smtClean="0"/>
              <a:t>n = </a:t>
            </a:r>
            <a:r>
              <a:rPr lang="en-US" sz="1000" dirty="0" smtClean="0"/>
              <a:t>4,922</a:t>
            </a:r>
            <a:endParaRPr lang="en-US" sz="1000" dirty="0" smtClean="0"/>
          </a:p>
          <a:p>
            <a:r>
              <a:rPr lang="en-US" sz="1000" dirty="0" smtClean="0"/>
              <a:t>Supervisor</a:t>
            </a:r>
            <a:r>
              <a:rPr lang="en-US" sz="1000" dirty="0" smtClean="0"/>
              <a:t> </a:t>
            </a:r>
            <a:r>
              <a:rPr lang="en-US" sz="1000" dirty="0" smtClean="0"/>
              <a:t>Sets Example </a:t>
            </a:r>
            <a:r>
              <a:rPr lang="en-US" sz="1000" dirty="0" smtClean="0"/>
              <a:t>UCCS </a:t>
            </a:r>
            <a:r>
              <a:rPr lang="en-US" sz="1000" dirty="0"/>
              <a:t>2018 </a:t>
            </a:r>
            <a:r>
              <a:rPr lang="en-US" sz="1000" dirty="0" smtClean="0"/>
              <a:t>n = </a:t>
            </a:r>
            <a:r>
              <a:rPr lang="en-US" sz="1000" dirty="0" smtClean="0"/>
              <a:t>675; </a:t>
            </a:r>
            <a:r>
              <a:rPr lang="en-US" sz="1000" dirty="0"/>
              <a:t>NBES 2017 </a:t>
            </a:r>
            <a:r>
              <a:rPr lang="en-US" sz="1000" dirty="0" smtClean="0"/>
              <a:t>n = </a:t>
            </a:r>
            <a:r>
              <a:rPr lang="en-US" sz="1000" dirty="0" smtClean="0"/>
              <a:t>4,926</a:t>
            </a:r>
          </a:p>
          <a:p>
            <a:r>
              <a:rPr lang="en-US" sz="1000" dirty="0"/>
              <a:t>Supervisor </a:t>
            </a:r>
            <a:r>
              <a:rPr lang="en-US" sz="1000" dirty="0" smtClean="0"/>
              <a:t>Supports Employees </a:t>
            </a:r>
            <a:r>
              <a:rPr lang="en-US" sz="1000" dirty="0"/>
              <a:t>UCCS 2017 n = </a:t>
            </a:r>
            <a:r>
              <a:rPr lang="en-US" sz="1000" dirty="0" smtClean="0"/>
              <a:t>358; </a:t>
            </a:r>
            <a:r>
              <a:rPr lang="en-US" sz="1000" dirty="0"/>
              <a:t>UCCS 2018 n = </a:t>
            </a:r>
            <a:r>
              <a:rPr lang="en-US" sz="1000" dirty="0" smtClean="0"/>
              <a:t>673; </a:t>
            </a:r>
            <a:r>
              <a:rPr lang="en-US" sz="1000" dirty="0"/>
              <a:t>NBES 2017 n = </a:t>
            </a:r>
            <a:r>
              <a:rPr lang="en-US" sz="1000" dirty="0" smtClean="0"/>
              <a:t>4,898</a:t>
            </a:r>
            <a:endParaRPr lang="en-US" sz="1000" dirty="0"/>
          </a:p>
          <a:p>
            <a:r>
              <a:rPr lang="en-US" sz="1000" dirty="0"/>
              <a:t>Supervisor </a:t>
            </a:r>
            <a:r>
              <a:rPr lang="en-US" sz="1000" dirty="0" smtClean="0"/>
              <a:t>Held Accountable </a:t>
            </a:r>
            <a:r>
              <a:rPr lang="en-US" sz="1000" dirty="0"/>
              <a:t>UCCS 2017 n = </a:t>
            </a:r>
            <a:r>
              <a:rPr lang="en-US" sz="1000" dirty="0" smtClean="0"/>
              <a:t>337; </a:t>
            </a:r>
            <a:r>
              <a:rPr lang="en-US" sz="1000" dirty="0"/>
              <a:t>UCCS 2018 n = </a:t>
            </a:r>
            <a:r>
              <a:rPr lang="en-US" sz="1000" dirty="0" smtClean="0"/>
              <a:t>634; </a:t>
            </a:r>
            <a:r>
              <a:rPr lang="en-US" sz="1000" dirty="0"/>
              <a:t>NBES 2017 n = </a:t>
            </a:r>
            <a:r>
              <a:rPr lang="en-US" sz="1000" dirty="0" smtClean="0"/>
              <a:t>4,832</a:t>
            </a:r>
            <a:endParaRPr lang="en-US" sz="1000" dirty="0"/>
          </a:p>
        </p:txBody>
      </p:sp>
    </p:spTree>
    <p:extLst>
      <p:ext uri="{BB962C8B-B14F-4D97-AF65-F5344CB8AC3E}">
        <p14:creationId xmlns:p14="http://schemas.microsoft.com/office/powerpoint/2010/main" val="440359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noAutofit/>
          </a:bodyPr>
          <a:lstStyle/>
          <a:p>
            <a:pPr>
              <a:spcBef>
                <a:spcPts val="0"/>
              </a:spcBef>
            </a:pPr>
            <a:r>
              <a:rPr lang="en-US" sz="1800" dirty="0" smtClean="0"/>
              <a:t>The Importance </a:t>
            </a:r>
            <a:r>
              <a:rPr lang="en-US" sz="1800" dirty="0"/>
              <a:t>of Coworker Commitment to Ethics</a:t>
            </a:r>
          </a:p>
          <a:p>
            <a:pPr>
              <a:spcBef>
                <a:spcPts val="0"/>
              </a:spcBef>
            </a:pPr>
            <a:endParaRPr lang="en-US" sz="1700" dirty="0"/>
          </a:p>
          <a:p>
            <a:pPr>
              <a:spcBef>
                <a:spcPts val="0"/>
              </a:spcBef>
            </a:pPr>
            <a:r>
              <a:rPr lang="en-US" sz="1400" i="1" dirty="0"/>
              <a:t>Coworkers create the context in which employees frame their decisions and actions.</a:t>
            </a:r>
          </a:p>
          <a:p>
            <a:pPr>
              <a:spcBef>
                <a:spcPts val="0"/>
              </a:spcBef>
            </a:pPr>
            <a:endParaRPr lang="en-US" sz="1300" dirty="0"/>
          </a:p>
          <a:p>
            <a:pPr>
              <a:spcBef>
                <a:spcPts val="0"/>
              </a:spcBef>
            </a:pPr>
            <a:r>
              <a:rPr lang="en-US" dirty="0"/>
              <a:t>They can provide a safe work environment that helps to bring out ethical conduct in others. In a toxic coworker culture, employees are less likely to raise concerns for fear of reprisal.</a:t>
            </a:r>
          </a:p>
          <a:p>
            <a:pPr>
              <a:spcBef>
                <a:spcPts val="0"/>
              </a:spcBef>
            </a:pPr>
            <a:endParaRPr lang="en-US" dirty="0"/>
          </a:p>
          <a:p>
            <a:pPr>
              <a:spcBef>
                <a:spcPts val="0"/>
              </a:spcBef>
            </a:pPr>
            <a:r>
              <a:rPr lang="en-US" dirty="0"/>
              <a:t>Fair and equal treatment of employees by supervisors help to create cohesive coworker cultures.</a:t>
            </a:r>
          </a:p>
          <a:p>
            <a:endParaRPr lang="en-US" dirty="0"/>
          </a:p>
        </p:txBody>
      </p:sp>
      <p:sp>
        <p:nvSpPr>
          <p:cNvPr id="4" name="Slide Number Placeholder 3"/>
          <p:cNvSpPr>
            <a:spLocks noGrp="1"/>
          </p:cNvSpPr>
          <p:nvPr>
            <p:ph type="sldNum" sz="quarter" idx="12"/>
          </p:nvPr>
        </p:nvSpPr>
        <p:spPr/>
        <p:txBody>
          <a:bodyPr/>
          <a:lstStyle/>
          <a:p>
            <a:fld id="{6D32C61D-FE0B-4E17-8680-BB23ACBA3487}" type="slidenum">
              <a:rPr lang="en-US" smtClean="0"/>
              <a:pPr/>
              <a:t>11</a:t>
            </a:fld>
            <a:endParaRPr lang="en-US" dirty="0"/>
          </a:p>
        </p:txBody>
      </p:sp>
      <p:sp>
        <p:nvSpPr>
          <p:cNvPr id="5" name="Title 4"/>
          <p:cNvSpPr>
            <a:spLocks noGrp="1"/>
          </p:cNvSpPr>
          <p:nvPr>
            <p:ph type="title"/>
          </p:nvPr>
        </p:nvSpPr>
        <p:spPr/>
        <p:txBody>
          <a:bodyPr>
            <a:noAutofit/>
          </a:bodyPr>
          <a:lstStyle/>
          <a:p>
            <a:r>
              <a:rPr lang="en-US" sz="3200" dirty="0" smtClean="0"/>
              <a:t>Coworkers/Peers</a:t>
            </a:r>
            <a:r>
              <a:rPr lang="en-US" sz="3200" dirty="0"/>
              <a:t>: </a:t>
            </a:r>
            <a:r>
              <a:rPr lang="en-US" sz="3200" dirty="0" smtClean="0"/>
              <a:t>Talk </a:t>
            </a:r>
            <a:r>
              <a:rPr lang="en-US" sz="3200" dirty="0"/>
              <a:t>about the Importance of Workplace Ethics </a:t>
            </a:r>
          </a:p>
        </p:txBody>
      </p:sp>
      <p:pic>
        <p:nvPicPr>
          <p:cNvPr id="2" name="Picture 1"/>
          <p:cNvPicPr/>
          <p:nvPr>
            <p:extLst>
              <p:ext uri="{D42A27DB-BD31-4B8C-83A1-F6EECF244321}">
                <p14:modId xmlns:p14="http://schemas.microsoft.com/office/powerpoint/2010/main" val="1470278617"/>
              </p:ext>
            </p:extLst>
          </p:nvPr>
        </p:nvPicPr>
        <p:blipFill>
          <a:blip r:embed="rId3"/>
          <a:stretch>
            <a:fillRect/>
          </a:stretch>
        </p:blipFill>
        <p:spPr>
          <a:xfrm>
            <a:off x="190480" y="1421978"/>
            <a:ext cx="6905625" cy="4086225"/>
          </a:xfrm>
          <a:prstGeom prst="rect">
            <a:avLst/>
          </a:prstGeom>
        </p:spPr>
      </p:pic>
      <p:sp>
        <p:nvSpPr>
          <p:cNvPr id="8" name="TextBox 7"/>
          <p:cNvSpPr txBox="1"/>
          <p:nvPr/>
        </p:nvSpPr>
        <p:spPr>
          <a:xfrm>
            <a:off x="1" y="5942763"/>
            <a:ext cx="6932428" cy="553998"/>
          </a:xfrm>
          <a:prstGeom prst="rect">
            <a:avLst/>
          </a:prstGeom>
          <a:solidFill>
            <a:schemeClr val="tx1">
              <a:lumMod val="10000"/>
              <a:lumOff val="90000"/>
            </a:schemeClr>
          </a:solidFill>
        </p:spPr>
        <p:txBody>
          <a:bodyPr wrap="square" rtlCol="0">
            <a:spAutoFit/>
          </a:bodyPr>
          <a:lstStyle/>
          <a:p>
            <a:r>
              <a:rPr lang="en-US" sz="1000" dirty="0"/>
              <a:t>Note: In 2017, a question about coworkers/peers talking about the importance of ethics was not asked in the UCCS or the </a:t>
            </a:r>
            <a:r>
              <a:rPr lang="en-US" sz="1000" dirty="0" smtClean="0"/>
              <a:t>NBES </a:t>
            </a:r>
            <a:r>
              <a:rPr lang="en-US" sz="1000" dirty="0"/>
              <a:t>survey.</a:t>
            </a:r>
          </a:p>
          <a:p>
            <a:r>
              <a:rPr lang="en-US" sz="1000" dirty="0" smtClean="0"/>
              <a:t>UCCS 2018 n = 682 (Staff n = 364; Faculty n = 110; Students n = 211)</a:t>
            </a:r>
          </a:p>
        </p:txBody>
      </p:sp>
    </p:spTree>
    <p:extLst>
      <p:ext uri="{BB962C8B-B14F-4D97-AF65-F5344CB8AC3E}">
        <p14:creationId xmlns:p14="http://schemas.microsoft.com/office/powerpoint/2010/main" val="661721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a:t>
            </a:r>
            <a:r>
              <a:rPr lang="en-US" dirty="0" smtClean="0"/>
              <a:t>he percentage of UCCS employees feeling pressure to compromise standards of ethical conduct (nine percent) is less than the NBES (16 percent). </a:t>
            </a:r>
          </a:p>
          <a:p>
            <a:r>
              <a:rPr lang="en-US" dirty="0"/>
              <a:t>T</a:t>
            </a:r>
            <a:r>
              <a:rPr lang="en-US" dirty="0" smtClean="0"/>
              <a:t>he percentage observing misconduct is less than that in the NBES (23 percent versus 28 percent).</a:t>
            </a:r>
          </a:p>
          <a:p>
            <a:r>
              <a:rPr lang="en-US" dirty="0"/>
              <a:t>C</a:t>
            </a:r>
            <a:r>
              <a:rPr lang="en-US" dirty="0" smtClean="0"/>
              <a:t>ompared to the NBES, the reporting rate at UCCS trends less favorable, 61 percent versus 69 percent.</a:t>
            </a:r>
          </a:p>
          <a:p>
            <a:r>
              <a:rPr lang="en-US" dirty="0"/>
              <a:t>O</a:t>
            </a:r>
            <a:r>
              <a:rPr lang="en-US" dirty="0" smtClean="0"/>
              <a:t>f those who reported misconduct, 37 percent said they experienced retaliation for doing so, trending higher than in 2017, but trending lower than the 44 percent in the NBES.</a:t>
            </a:r>
          </a:p>
          <a:p>
            <a:endParaRPr lang="en-US" dirty="0" smtClean="0"/>
          </a:p>
          <a:p>
            <a:pPr marL="0" indent="0">
              <a:buNone/>
            </a:pPr>
            <a:endParaRPr lang="en-US" sz="1400" b="1" dirty="0"/>
          </a:p>
        </p:txBody>
      </p:sp>
      <p:sp>
        <p:nvSpPr>
          <p:cNvPr id="3" name="Title 2"/>
          <p:cNvSpPr>
            <a:spLocks noGrp="1"/>
          </p:cNvSpPr>
          <p:nvPr>
            <p:ph type="title"/>
          </p:nvPr>
        </p:nvSpPr>
        <p:spPr>
          <a:xfrm>
            <a:off x="535259" y="161613"/>
            <a:ext cx="6546472" cy="990600"/>
          </a:xfrm>
        </p:spPr>
        <p:txBody>
          <a:bodyPr>
            <a:noAutofit/>
          </a:bodyPr>
          <a:lstStyle/>
          <a:p>
            <a:r>
              <a:rPr lang="en-US"/>
              <a:t>Ethics Outcomes and Benchmarks Summary</a:t>
            </a:r>
            <a:endParaRPr lang="en-US" dirty="0"/>
          </a:p>
        </p:txBody>
      </p:sp>
      <p:sp>
        <p:nvSpPr>
          <p:cNvPr id="4" name="Slide Number Placeholder 3"/>
          <p:cNvSpPr>
            <a:spLocks noGrp="1"/>
          </p:cNvSpPr>
          <p:nvPr>
            <p:ph type="sldNum" sz="quarter" idx="12"/>
          </p:nvPr>
        </p:nvSpPr>
        <p:spPr>
          <a:xfrm>
            <a:off x="8686800" y="6470432"/>
            <a:ext cx="366665" cy="274081"/>
          </a:xfrm>
        </p:spPr>
        <p:txBody>
          <a:bodyPr/>
          <a:lstStyle/>
          <a:p>
            <a:fld id="{6D32C61D-FE0B-4E17-8680-BB23ACBA3487}" type="slidenum">
              <a:rPr lang="en-US" smtClean="0"/>
              <a:pPr/>
              <a:t>12</a:t>
            </a:fld>
            <a:endParaRPr lang="en-US" dirty="0"/>
          </a:p>
        </p:txBody>
      </p:sp>
      <p:sp>
        <p:nvSpPr>
          <p:cNvPr id="5" name="Text Placeholder 4"/>
          <p:cNvSpPr>
            <a:spLocks noGrp="1"/>
          </p:cNvSpPr>
          <p:nvPr>
            <p:ph type="body" sz="quarter" idx="13"/>
          </p:nvPr>
        </p:nvSpPr>
        <p:spPr/>
        <p:txBody>
          <a:bodyPr>
            <a:normAutofit lnSpcReduction="10000"/>
          </a:bodyPr>
          <a:lstStyle/>
          <a:p>
            <a:r>
              <a:rPr lang="en-US" sz="2000" dirty="0"/>
              <a:t>P</a:t>
            </a:r>
            <a:r>
              <a:rPr lang="en-US" sz="2000" dirty="0" smtClean="0"/>
              <a:t>ressure</a:t>
            </a:r>
          </a:p>
          <a:p>
            <a:r>
              <a:rPr lang="en-US" dirty="0" smtClean="0"/>
              <a:t>The </a:t>
            </a:r>
            <a:r>
              <a:rPr lang="en-US" dirty="0"/>
              <a:t>predominant forms of pressure are meeting performance targets, supervisory pressure, and saving one’s job.</a:t>
            </a:r>
          </a:p>
          <a:p>
            <a:endParaRPr lang="en-US" dirty="0"/>
          </a:p>
          <a:p>
            <a:r>
              <a:rPr lang="en-US" sz="2000" dirty="0" smtClean="0"/>
              <a:t>Misconduct</a:t>
            </a:r>
          </a:p>
          <a:p>
            <a:r>
              <a:rPr lang="en-US" dirty="0" smtClean="0"/>
              <a:t>Misconduct </a:t>
            </a:r>
            <a:r>
              <a:rPr lang="en-US" dirty="0"/>
              <a:t>is primarily interpersonal – such as abusive behavior. Analysis of it can reveal whether the organization contains a few bad apples, or is a bad tree.</a:t>
            </a:r>
          </a:p>
          <a:p>
            <a:endParaRPr lang="en-US" dirty="0"/>
          </a:p>
          <a:p>
            <a:r>
              <a:rPr lang="en-US" sz="2000" dirty="0" smtClean="0"/>
              <a:t>Reporting</a:t>
            </a:r>
            <a:endParaRPr lang="en-US" sz="2000" dirty="0"/>
          </a:p>
          <a:p>
            <a:r>
              <a:rPr lang="en-US" dirty="0" smtClean="0"/>
              <a:t>Organizations that </a:t>
            </a:r>
            <a:r>
              <a:rPr lang="en-US" dirty="0"/>
              <a:t>lack knowledge about the events taking place within are left only with an ability to react to crises and not an ability to avoid them.</a:t>
            </a:r>
          </a:p>
          <a:p>
            <a:endParaRPr lang="en-US" b="1" dirty="0"/>
          </a:p>
          <a:p>
            <a:r>
              <a:rPr lang="en-US" sz="2000" dirty="0" smtClean="0"/>
              <a:t>Retaliation</a:t>
            </a:r>
            <a:endParaRPr lang="en-US" sz="2000" dirty="0"/>
          </a:p>
          <a:p>
            <a:r>
              <a:rPr lang="en-US" dirty="0"/>
              <a:t>Retaliation dampens future reporting. Whether perception or reality, </a:t>
            </a:r>
            <a:r>
              <a:rPr lang="en-US" dirty="0" smtClean="0"/>
              <a:t>an organization must </a:t>
            </a:r>
            <a:r>
              <a:rPr lang="en-US" dirty="0"/>
              <a:t>still resolve employees’ reports of retaliation</a:t>
            </a:r>
            <a:r>
              <a:rPr lang="en-US" dirty="0" smtClean="0"/>
              <a:t>.</a:t>
            </a:r>
            <a:endParaRPr lang="en-US" dirty="0"/>
          </a:p>
        </p:txBody>
      </p:sp>
      <p:pic>
        <p:nvPicPr>
          <p:cNvPr id="6" name="Picture 5"/>
          <p:cNvPicPr/>
          <p:nvPr>
            <p:extLst>
              <p:ext uri="{D42A27DB-BD31-4B8C-83A1-F6EECF244321}">
                <p14:modId xmlns:p14="http://schemas.microsoft.com/office/powerpoint/2010/main" val="4245390619"/>
              </p:ext>
            </p:extLst>
          </p:nvPr>
        </p:nvPicPr>
        <p:blipFill>
          <a:blip r:embed="rId3"/>
          <a:stretch>
            <a:fillRect/>
          </a:stretch>
        </p:blipFill>
        <p:spPr>
          <a:xfrm>
            <a:off x="204788" y="2712325"/>
            <a:ext cx="6810375" cy="3181350"/>
          </a:xfrm>
          <a:prstGeom prst="rect">
            <a:avLst/>
          </a:prstGeom>
        </p:spPr>
      </p:pic>
      <p:sp>
        <p:nvSpPr>
          <p:cNvPr id="8" name="TextBox 7"/>
          <p:cNvSpPr txBox="1"/>
          <p:nvPr/>
        </p:nvSpPr>
        <p:spPr>
          <a:xfrm>
            <a:off x="0" y="5793901"/>
            <a:ext cx="7015163" cy="707886"/>
          </a:xfrm>
          <a:prstGeom prst="rect">
            <a:avLst/>
          </a:prstGeom>
          <a:solidFill>
            <a:schemeClr val="tx1">
              <a:lumMod val="10000"/>
              <a:lumOff val="90000"/>
            </a:schemeClr>
          </a:solidFill>
        </p:spPr>
        <p:txBody>
          <a:bodyPr wrap="square" rtlCol="0">
            <a:spAutoFit/>
          </a:bodyPr>
          <a:lstStyle/>
          <a:p>
            <a:r>
              <a:rPr lang="en-US" sz="1000" dirty="0" smtClean="0"/>
              <a:t>Pressure UCCS 2017 n = </a:t>
            </a:r>
            <a:r>
              <a:rPr lang="en-US" sz="1000" dirty="0"/>
              <a:t>356</a:t>
            </a:r>
            <a:r>
              <a:rPr lang="en-US" sz="1000" dirty="0" smtClean="0"/>
              <a:t>; UCCS 2018 n = </a:t>
            </a:r>
            <a:r>
              <a:rPr lang="en-US" sz="1000" dirty="0"/>
              <a:t>667</a:t>
            </a:r>
            <a:r>
              <a:rPr lang="en-US" sz="1000" dirty="0" smtClean="0"/>
              <a:t>; NBES </a:t>
            </a:r>
            <a:r>
              <a:rPr lang="en-US" sz="1000" dirty="0"/>
              <a:t>2017 </a:t>
            </a:r>
            <a:r>
              <a:rPr lang="en-US" sz="1000" dirty="0" smtClean="0"/>
              <a:t>n = </a:t>
            </a:r>
            <a:r>
              <a:rPr lang="en-US" sz="1000" dirty="0"/>
              <a:t>5,032</a:t>
            </a:r>
            <a:endParaRPr lang="en-US" sz="1000" dirty="0" smtClean="0"/>
          </a:p>
          <a:p>
            <a:r>
              <a:rPr lang="en-US" sz="1000" dirty="0" smtClean="0"/>
              <a:t>Observed Misconduct UCCS </a:t>
            </a:r>
            <a:r>
              <a:rPr lang="en-US" sz="1000" dirty="0"/>
              <a:t>2017 </a:t>
            </a:r>
            <a:r>
              <a:rPr lang="en-US" sz="1000" dirty="0" smtClean="0"/>
              <a:t>n = </a:t>
            </a:r>
            <a:r>
              <a:rPr lang="en-US" sz="1000" dirty="0"/>
              <a:t>334</a:t>
            </a:r>
            <a:r>
              <a:rPr lang="en-US" sz="1000" dirty="0" smtClean="0"/>
              <a:t>; </a:t>
            </a:r>
            <a:r>
              <a:rPr lang="en-US" sz="1000" dirty="0"/>
              <a:t>UCCS 2018 </a:t>
            </a:r>
            <a:r>
              <a:rPr lang="en-US" sz="1000" dirty="0" smtClean="0"/>
              <a:t>n = </a:t>
            </a:r>
            <a:r>
              <a:rPr lang="en-US" sz="1000" dirty="0"/>
              <a:t>638</a:t>
            </a:r>
            <a:r>
              <a:rPr lang="en-US" sz="1000" dirty="0" smtClean="0"/>
              <a:t>; </a:t>
            </a:r>
            <a:r>
              <a:rPr lang="en-US" sz="1000" dirty="0"/>
              <a:t>NBES 2017 </a:t>
            </a:r>
            <a:r>
              <a:rPr lang="en-US" sz="1000" dirty="0" smtClean="0"/>
              <a:t>n = </a:t>
            </a:r>
            <a:r>
              <a:rPr lang="en-US" sz="1000" dirty="0"/>
              <a:t>4,974 </a:t>
            </a:r>
            <a:endParaRPr lang="en-US" sz="1000" dirty="0" smtClean="0"/>
          </a:p>
          <a:p>
            <a:r>
              <a:rPr lang="en-US" sz="1000" dirty="0" smtClean="0"/>
              <a:t>Reported Misconduct</a:t>
            </a:r>
            <a:r>
              <a:rPr lang="en-US" sz="1000" dirty="0"/>
              <a:t> UCCS 2017 n = 87</a:t>
            </a:r>
            <a:r>
              <a:rPr lang="en-US" sz="1000" dirty="0" smtClean="0"/>
              <a:t>; </a:t>
            </a:r>
            <a:r>
              <a:rPr lang="en-US" sz="1000" dirty="0"/>
              <a:t>UCCS 2018 n = 143</a:t>
            </a:r>
            <a:r>
              <a:rPr lang="en-US" sz="1000" dirty="0" smtClean="0"/>
              <a:t>; </a:t>
            </a:r>
            <a:r>
              <a:rPr lang="en-US" sz="1000" dirty="0"/>
              <a:t>NBES 2017 n = 1,352 </a:t>
            </a:r>
            <a:endParaRPr lang="en-US" sz="1000" dirty="0" smtClean="0"/>
          </a:p>
          <a:p>
            <a:r>
              <a:rPr lang="en-US" sz="1000" dirty="0" smtClean="0"/>
              <a:t>Perceived Retaliation UCCS </a:t>
            </a:r>
            <a:r>
              <a:rPr lang="en-US" sz="1000" dirty="0"/>
              <a:t>2017 n = 44</a:t>
            </a:r>
            <a:r>
              <a:rPr lang="en-US" sz="1000" dirty="0" smtClean="0"/>
              <a:t>; </a:t>
            </a:r>
            <a:r>
              <a:rPr lang="en-US" sz="1000" dirty="0"/>
              <a:t>UCCS 2018 n = 69</a:t>
            </a:r>
            <a:r>
              <a:rPr lang="en-US" sz="1000" dirty="0" smtClean="0"/>
              <a:t>; </a:t>
            </a:r>
            <a:r>
              <a:rPr lang="en-US" sz="1000" dirty="0"/>
              <a:t>NBES 2017 n = 902</a:t>
            </a:r>
          </a:p>
        </p:txBody>
      </p:sp>
    </p:spTree>
    <p:extLst>
      <p:ext uri="{BB962C8B-B14F-4D97-AF65-F5344CB8AC3E}">
        <p14:creationId xmlns:p14="http://schemas.microsoft.com/office/powerpoint/2010/main" val="1253524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62933" y="2341427"/>
            <a:ext cx="5614167" cy="2211596"/>
          </a:xfrm>
        </p:spPr>
        <p:txBody>
          <a:bodyPr>
            <a:normAutofit/>
          </a:bodyPr>
          <a:lstStyle/>
          <a:p>
            <a:pPr>
              <a:lnSpc>
                <a:spcPct val="100000"/>
              </a:lnSpc>
            </a:pPr>
            <a:r>
              <a:rPr lang="en-US" sz="1800" dirty="0"/>
              <a:t/>
            </a:r>
            <a:br>
              <a:rPr lang="en-US" sz="1800" dirty="0"/>
            </a:br>
            <a:r>
              <a:rPr lang="en-US" sz="1800" dirty="0"/>
              <a:t>2650 Park Tower Drive, Suite 802</a:t>
            </a:r>
            <a:br>
              <a:rPr lang="en-US" sz="1800" dirty="0"/>
            </a:br>
            <a:r>
              <a:rPr lang="en-US" sz="1800" dirty="0"/>
              <a:t>Vienna, Va. 22180</a:t>
            </a:r>
            <a:br>
              <a:rPr lang="en-US" sz="1800" dirty="0"/>
            </a:br>
            <a:r>
              <a:rPr lang="en-US" sz="1800" dirty="0" smtClean="0"/>
              <a:t>Phone 703-647-2185</a:t>
            </a:r>
            <a:br>
              <a:rPr lang="en-US" sz="1800" dirty="0" smtClean="0"/>
            </a:br>
            <a:r>
              <a:rPr lang="en-US" sz="1800" dirty="0" smtClean="0"/>
              <a:t>research@ethics.org</a:t>
            </a:r>
            <a:endParaRPr lang="en-US" sz="3200" dirty="0"/>
          </a:p>
        </p:txBody>
      </p:sp>
      <p:sp>
        <p:nvSpPr>
          <p:cNvPr id="2" name="Subtitle 1"/>
          <p:cNvSpPr>
            <a:spLocks noGrp="1"/>
          </p:cNvSpPr>
          <p:nvPr>
            <p:ph type="subTitle" idx="1"/>
          </p:nvPr>
        </p:nvSpPr>
        <p:spPr/>
        <p:txBody>
          <a:bodyPr/>
          <a:lstStyle/>
          <a:p>
            <a:r>
              <a:rPr lang="en-US" dirty="0" smtClean="0"/>
              <a:t>www.ethics.org</a:t>
            </a:r>
            <a:endParaRPr lang="en-US" dirty="0"/>
          </a:p>
        </p:txBody>
      </p:sp>
    </p:spTree>
    <p:extLst>
      <p:ext uri="{BB962C8B-B14F-4D97-AF65-F5344CB8AC3E}">
        <p14:creationId xmlns:p14="http://schemas.microsoft.com/office/powerpoint/2010/main" val="830129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1011" y="1206540"/>
            <a:ext cx="8218293" cy="4553686"/>
          </a:xfrm>
        </p:spPr>
        <p:txBody>
          <a:bodyPr>
            <a:normAutofit fontScale="92500"/>
          </a:bodyPr>
          <a:lstStyle/>
          <a:p>
            <a:pPr marL="0" indent="0">
              <a:buNone/>
            </a:pPr>
            <a:r>
              <a:rPr lang="en-US" sz="2200" i="1" dirty="0" smtClean="0"/>
              <a:t>2018 </a:t>
            </a:r>
            <a:r>
              <a:rPr lang="en-US" sz="2200" i="1" dirty="0"/>
              <a:t>Employee ECI </a:t>
            </a:r>
            <a:r>
              <a:rPr lang="en-US" sz="2200" i="1" dirty="0" smtClean="0"/>
              <a:t>Ethics Survey: </a:t>
            </a:r>
            <a:r>
              <a:rPr lang="en-US" sz="2200" i="1" dirty="0" smtClean="0">
                <a:solidFill>
                  <a:schemeClr val="accent2"/>
                </a:solidFill>
              </a:rPr>
              <a:t>University of Colorado, Colorado Springs</a:t>
            </a:r>
            <a:endParaRPr lang="en-US" sz="2200" i="1" dirty="0">
              <a:solidFill>
                <a:schemeClr val="accent2"/>
              </a:solidFill>
            </a:endParaRPr>
          </a:p>
          <a:p>
            <a:pPr marL="0" indent="0">
              <a:buNone/>
            </a:pPr>
            <a:r>
              <a:rPr lang="en-US" sz="1300" dirty="0" smtClean="0"/>
              <a:t>This report summarizes the responses of University of Colorado, Colorado Springs (UCCS) employees in a September 2018 ethics survey conducted by the Ethics &amp; Compliance Initiative (ECI). The purpose of the survey was to:. </a:t>
            </a:r>
          </a:p>
          <a:p>
            <a:endParaRPr lang="en-US" sz="1300" dirty="0"/>
          </a:p>
          <a:p>
            <a:pPr marL="628650" lvl="1" indent="-171450">
              <a:buFont typeface="Wingdings" panose="05000000000000000000" pitchFamily="2" charset="2"/>
              <a:buChar char="§"/>
            </a:pPr>
            <a:r>
              <a:rPr lang="en-US" sz="1300" dirty="0"/>
              <a:t>I</a:t>
            </a:r>
            <a:r>
              <a:rPr lang="en-US" sz="1300" dirty="0" smtClean="0"/>
              <a:t>mplement a concise assessment of ethics and compliance in the organization,</a:t>
            </a:r>
          </a:p>
          <a:p>
            <a:pPr marL="628650" lvl="1" indent="-171450">
              <a:buFont typeface="Wingdings" panose="05000000000000000000" pitchFamily="2" charset="2"/>
              <a:buChar char="§"/>
            </a:pPr>
            <a:r>
              <a:rPr lang="en-US" sz="1300" dirty="0" smtClean="0"/>
              <a:t>Compare employee perceptions about ethics at UCCS in 2018 to 2017,</a:t>
            </a:r>
          </a:p>
          <a:p>
            <a:pPr marL="628650" lvl="1" indent="-171450">
              <a:buFont typeface="Wingdings" panose="05000000000000000000" pitchFamily="2" charset="2"/>
              <a:buChar char="§"/>
            </a:pPr>
            <a:r>
              <a:rPr lang="en-US" sz="1300" dirty="0"/>
              <a:t>P</a:t>
            </a:r>
            <a:r>
              <a:rPr lang="en-US" sz="1300" dirty="0" smtClean="0"/>
              <a:t>rovide key comparisons with U.S. benchmarks using data from ECI’s 2017 National Business Ethics Survey® (NBES), and</a:t>
            </a:r>
          </a:p>
          <a:p>
            <a:pPr marL="628650" lvl="1" indent="-171450">
              <a:buFont typeface="Wingdings" panose="05000000000000000000" pitchFamily="2" charset="2"/>
              <a:buChar char="§"/>
            </a:pPr>
            <a:r>
              <a:rPr lang="en-US" sz="1300" dirty="0" smtClean="0"/>
              <a:t>Identify strengths, opportunities and potential vulnerabilities based on UCCS employee perspectives</a:t>
            </a:r>
            <a:r>
              <a:rPr lang="en-US" sz="1300" dirty="0"/>
              <a:t>.</a:t>
            </a:r>
            <a:endParaRPr lang="en-US" sz="1300" dirty="0" smtClean="0"/>
          </a:p>
          <a:p>
            <a:pPr marL="0" indent="0">
              <a:buNone/>
            </a:pPr>
            <a:endParaRPr lang="en-US" dirty="0" smtClean="0"/>
          </a:p>
          <a:p>
            <a:pPr marL="0" indent="0">
              <a:buNone/>
            </a:pPr>
            <a:r>
              <a:rPr lang="en-US" sz="2200" i="1" dirty="0" smtClean="0"/>
              <a:t>Methodology</a:t>
            </a:r>
          </a:p>
          <a:p>
            <a:pPr marL="0" indent="0">
              <a:buNone/>
            </a:pPr>
            <a:r>
              <a:rPr lang="en-US" sz="1300" dirty="0"/>
              <a:t>The survey was a census survey of all </a:t>
            </a:r>
            <a:r>
              <a:rPr lang="en-US" sz="1300" dirty="0" smtClean="0"/>
              <a:t>3,673 UCCS employees </a:t>
            </a:r>
            <a:r>
              <a:rPr lang="en-US" sz="1300" dirty="0"/>
              <a:t>(faculty, </a:t>
            </a:r>
            <a:r>
              <a:rPr lang="en-US" sz="1300" dirty="0" smtClean="0"/>
              <a:t>staff </a:t>
            </a:r>
            <a:r>
              <a:rPr lang="en-US" sz="1300" dirty="0"/>
              <a:t>and employed students </a:t>
            </a:r>
            <a:r>
              <a:rPr lang="en-US" sz="1300" dirty="0" smtClean="0"/>
              <a:t>only).  Employees were invited to take the survey online.</a:t>
            </a:r>
            <a:endParaRPr lang="en-US" sz="1300" dirty="0"/>
          </a:p>
          <a:p>
            <a:pPr marL="0" indent="0">
              <a:buNone/>
            </a:pPr>
            <a:endParaRPr lang="en-US" sz="1300" dirty="0"/>
          </a:p>
          <a:p>
            <a:pPr marL="0" indent="0">
              <a:buNone/>
            </a:pPr>
            <a:r>
              <a:rPr lang="en-US" sz="1300" b="1" dirty="0"/>
              <a:t>Data collection dates</a:t>
            </a:r>
            <a:r>
              <a:rPr lang="en-US" sz="1300" dirty="0"/>
              <a:t>: The survey launched </a:t>
            </a:r>
            <a:r>
              <a:rPr lang="en-US" sz="1300" dirty="0" smtClean="0"/>
              <a:t>September 12, </a:t>
            </a:r>
            <a:r>
              <a:rPr lang="en-US" sz="1300" dirty="0"/>
              <a:t>2018 and closed </a:t>
            </a:r>
            <a:r>
              <a:rPr lang="en-US" sz="1300" dirty="0" smtClean="0"/>
              <a:t>September 28, </a:t>
            </a:r>
            <a:r>
              <a:rPr lang="en-US" sz="1300" dirty="0"/>
              <a:t>2018.</a:t>
            </a:r>
          </a:p>
          <a:p>
            <a:pPr marL="0" indent="0">
              <a:buNone/>
            </a:pPr>
            <a:endParaRPr lang="en-US" dirty="0"/>
          </a:p>
          <a:p>
            <a:pPr marL="0" indent="0">
              <a:buNone/>
            </a:pPr>
            <a:r>
              <a:rPr lang="en-US" sz="1900" i="1" dirty="0"/>
              <a:t>Response Rates</a:t>
            </a:r>
          </a:p>
          <a:p>
            <a:pPr marL="0" indent="0">
              <a:buNone/>
            </a:pPr>
            <a:r>
              <a:rPr lang="en-US" sz="1300" b="1" dirty="0"/>
              <a:t>Overall: </a:t>
            </a:r>
            <a:r>
              <a:rPr lang="en-US" sz="1300" dirty="0"/>
              <a:t>There were </a:t>
            </a:r>
            <a:r>
              <a:rPr lang="en-US" sz="1300" dirty="0" smtClean="0"/>
              <a:t>691 </a:t>
            </a:r>
            <a:r>
              <a:rPr lang="en-US" sz="1300" dirty="0"/>
              <a:t>useable responses, yielding a response rate of </a:t>
            </a:r>
            <a:r>
              <a:rPr lang="en-US" sz="1300" dirty="0" smtClean="0"/>
              <a:t>18.8%.  </a:t>
            </a:r>
            <a:r>
              <a:rPr lang="en-US" sz="1300" dirty="0"/>
              <a:t>Therefore, the </a:t>
            </a:r>
            <a:r>
              <a:rPr lang="en-US" sz="1300" dirty="0" smtClean="0"/>
              <a:t>UCCS </a:t>
            </a:r>
            <a:r>
              <a:rPr lang="en-US" sz="1300" dirty="0"/>
              <a:t>data have a confidence interval (margin of error) of +/- </a:t>
            </a:r>
            <a:r>
              <a:rPr lang="en-US" sz="1300" dirty="0" smtClean="0"/>
              <a:t>3.4 </a:t>
            </a:r>
            <a:r>
              <a:rPr lang="en-US" sz="1300" dirty="0"/>
              <a:t>percent at the 95% confidence </a:t>
            </a:r>
            <a:r>
              <a:rPr lang="en-US" sz="1300" dirty="0" smtClean="0"/>
              <a:t>level.</a:t>
            </a:r>
            <a:r>
              <a:rPr lang="en-US" sz="1300" baseline="30000" dirty="0" smtClean="0"/>
              <a:t>1</a:t>
            </a:r>
            <a:r>
              <a:rPr lang="en-US" sz="1300" dirty="0" smtClean="0"/>
              <a:t>  </a:t>
            </a:r>
            <a:r>
              <a:rPr lang="en-US" sz="1300" dirty="0"/>
              <a:t>For example, if 50% answered Yes to </a:t>
            </a:r>
            <a:r>
              <a:rPr lang="en-US" sz="1300" dirty="0" smtClean="0"/>
              <a:t>a particular question, </a:t>
            </a:r>
            <a:r>
              <a:rPr lang="en-US" sz="1300" dirty="0"/>
              <a:t>we are 95% confident that the actual value is no higher than </a:t>
            </a:r>
            <a:r>
              <a:rPr lang="en-US" sz="1300" dirty="0" smtClean="0"/>
              <a:t>53.4% </a:t>
            </a:r>
            <a:r>
              <a:rPr lang="en-US" sz="1300" dirty="0"/>
              <a:t>or lower than </a:t>
            </a:r>
            <a:r>
              <a:rPr lang="en-US" sz="1300" dirty="0" smtClean="0"/>
              <a:t>46.6%.</a:t>
            </a:r>
            <a:endParaRPr lang="en-US" sz="1300" dirty="0"/>
          </a:p>
        </p:txBody>
      </p:sp>
      <p:sp>
        <p:nvSpPr>
          <p:cNvPr id="3" name="Title 2"/>
          <p:cNvSpPr>
            <a:spLocks noGrp="1"/>
          </p:cNvSpPr>
          <p:nvPr>
            <p:ph type="title"/>
          </p:nvPr>
        </p:nvSpPr>
        <p:spPr/>
        <p:txBody>
          <a:bodyPr>
            <a:normAutofit/>
          </a:bodyPr>
          <a:lstStyle/>
          <a:p>
            <a:r>
              <a:rPr lang="en-US" dirty="0" smtClean="0"/>
              <a:t>Introduction</a:t>
            </a:r>
            <a:endParaRPr lang="en-US" dirty="0"/>
          </a:p>
        </p:txBody>
      </p:sp>
      <p:sp>
        <p:nvSpPr>
          <p:cNvPr id="4" name="Slide Number Placeholder 3"/>
          <p:cNvSpPr>
            <a:spLocks noGrp="1"/>
          </p:cNvSpPr>
          <p:nvPr>
            <p:ph type="sldNum" sz="quarter" idx="12"/>
          </p:nvPr>
        </p:nvSpPr>
        <p:spPr/>
        <p:txBody>
          <a:bodyPr/>
          <a:lstStyle/>
          <a:p>
            <a:fld id="{6D32C61D-FE0B-4E17-8680-BB23ACBA3487}" type="slidenum">
              <a:rPr lang="en-US" smtClean="0"/>
              <a:pPr/>
              <a:t>2</a:t>
            </a:fld>
            <a:endParaRPr lang="en-US" dirty="0"/>
          </a:p>
        </p:txBody>
      </p:sp>
      <p:sp>
        <p:nvSpPr>
          <p:cNvPr id="5" name="TextBox 4"/>
          <p:cNvSpPr txBox="1"/>
          <p:nvPr/>
        </p:nvSpPr>
        <p:spPr>
          <a:xfrm>
            <a:off x="0" y="6106803"/>
            <a:ext cx="9144000" cy="246221"/>
          </a:xfrm>
          <a:prstGeom prst="rect">
            <a:avLst/>
          </a:prstGeom>
          <a:solidFill>
            <a:schemeClr val="tx1">
              <a:lumMod val="10000"/>
              <a:lumOff val="90000"/>
            </a:schemeClr>
          </a:solidFill>
        </p:spPr>
        <p:txBody>
          <a:bodyPr wrap="square" rtlCol="0">
            <a:spAutoFit/>
          </a:bodyPr>
          <a:lstStyle/>
          <a:p>
            <a:r>
              <a:rPr lang="en-US" sz="1000" b="1" dirty="0" smtClean="0"/>
              <a:t>1</a:t>
            </a:r>
            <a:r>
              <a:rPr lang="en-US" sz="1000" dirty="0" smtClean="0"/>
              <a:t> The </a:t>
            </a:r>
            <a:r>
              <a:rPr lang="en-US" sz="1000" dirty="0"/>
              <a:t>confidence interval has been generated using Custom Insight's survey calculator: http://</a:t>
            </a:r>
            <a:r>
              <a:rPr lang="en-US" sz="1000" dirty="0" smtClean="0"/>
              <a:t>www.custominsight.com/articles/random-sample-calculator.asp</a:t>
            </a:r>
            <a:endParaRPr lang="en-US" sz="1000" dirty="0"/>
          </a:p>
        </p:txBody>
      </p:sp>
    </p:spTree>
    <p:extLst>
      <p:ext uri="{BB962C8B-B14F-4D97-AF65-F5344CB8AC3E}">
        <p14:creationId xmlns:p14="http://schemas.microsoft.com/office/powerpoint/2010/main" val="713151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1012" y="895349"/>
            <a:ext cx="8025788" cy="5135509"/>
          </a:xfrm>
        </p:spPr>
        <p:txBody>
          <a:bodyPr>
            <a:normAutofit/>
          </a:bodyPr>
          <a:lstStyle/>
          <a:p>
            <a:pPr marL="0" indent="0" algn="ctr">
              <a:buNone/>
            </a:pPr>
            <a:endParaRPr lang="en-US" sz="2000" i="1" dirty="0" smtClean="0"/>
          </a:p>
          <a:p>
            <a:pPr marL="0" indent="0" algn="ctr">
              <a:buNone/>
            </a:pPr>
            <a:endParaRPr lang="en-US" sz="2000" i="1" dirty="0"/>
          </a:p>
          <a:p>
            <a:pPr marL="0" indent="0" algn="ctr">
              <a:buNone/>
            </a:pPr>
            <a:r>
              <a:rPr lang="en-US" sz="2000" i="1" dirty="0" smtClean="0"/>
              <a:t>Response Rates by Employee Groups</a:t>
            </a:r>
            <a:endParaRPr lang="en-US" sz="2000" i="1" dirty="0"/>
          </a:p>
          <a:p>
            <a:pPr marL="0" indent="0">
              <a:buNone/>
            </a:pPr>
            <a:endParaRPr lang="en-US" b="1" dirty="0" smtClean="0"/>
          </a:p>
          <a:p>
            <a:pPr marL="0" indent="0">
              <a:buNone/>
            </a:pPr>
            <a:endParaRPr lang="en-US" dirty="0"/>
          </a:p>
        </p:txBody>
      </p:sp>
      <p:sp>
        <p:nvSpPr>
          <p:cNvPr id="3" name="Title 2"/>
          <p:cNvSpPr>
            <a:spLocks noGrp="1"/>
          </p:cNvSpPr>
          <p:nvPr>
            <p:ph type="title"/>
          </p:nvPr>
        </p:nvSpPr>
        <p:spPr/>
        <p:txBody>
          <a:bodyPr>
            <a:normAutofit/>
          </a:bodyPr>
          <a:lstStyle/>
          <a:p>
            <a:r>
              <a:rPr lang="en-US" dirty="0" smtClean="0"/>
              <a:t>Response Rates</a:t>
            </a:r>
            <a:endParaRPr lang="en-US" dirty="0">
              <a:solidFill>
                <a:schemeClr val="accent2"/>
              </a:solidFill>
            </a:endParaRPr>
          </a:p>
        </p:txBody>
      </p:sp>
      <p:sp>
        <p:nvSpPr>
          <p:cNvPr id="4" name="Slide Number Placeholder 3"/>
          <p:cNvSpPr>
            <a:spLocks noGrp="1"/>
          </p:cNvSpPr>
          <p:nvPr>
            <p:ph type="sldNum" sz="quarter" idx="12"/>
          </p:nvPr>
        </p:nvSpPr>
        <p:spPr/>
        <p:txBody>
          <a:bodyPr/>
          <a:lstStyle/>
          <a:p>
            <a:fld id="{6D32C61D-FE0B-4E17-8680-BB23ACBA3487}" type="slidenum">
              <a:rPr lang="en-US" smtClean="0"/>
              <a:pPr/>
              <a:t>3</a:t>
            </a:fld>
            <a:endParaRPr lang="en-US" dirty="0"/>
          </a:p>
        </p:txBody>
      </p:sp>
      <p:sp>
        <p:nvSpPr>
          <p:cNvPr id="5" name="TextBox 4"/>
          <p:cNvSpPr txBox="1"/>
          <p:nvPr/>
        </p:nvSpPr>
        <p:spPr>
          <a:xfrm>
            <a:off x="127590" y="6030859"/>
            <a:ext cx="8814391" cy="400110"/>
          </a:xfrm>
          <a:prstGeom prst="rect">
            <a:avLst/>
          </a:prstGeom>
          <a:solidFill>
            <a:schemeClr val="tx1">
              <a:lumMod val="10000"/>
              <a:lumOff val="90000"/>
            </a:schemeClr>
          </a:solidFill>
        </p:spPr>
        <p:txBody>
          <a:bodyPr wrap="square" rtlCol="0">
            <a:spAutoFit/>
          </a:bodyPr>
          <a:lstStyle/>
          <a:p>
            <a:r>
              <a:rPr lang="en-US" sz="1000" dirty="0" smtClean="0"/>
              <a:t>Note: The margin of error (confidence interval) </a:t>
            </a:r>
            <a:r>
              <a:rPr lang="en-US" sz="1000" dirty="0"/>
              <a:t>has been generated using Custom Insight's survey calculator: http://www.custominsight.com/articles/random-sample-calculator.asp</a:t>
            </a:r>
          </a:p>
        </p:txBody>
      </p:sp>
      <p:pic>
        <p:nvPicPr>
          <p:cNvPr id="6" name="Picture 5"/>
          <p:cNvPicPr/>
          <p:nvPr>
            <p:extLst>
              <p:ext uri="{D42A27DB-BD31-4B8C-83A1-F6EECF244321}">
                <p14:modId xmlns:p14="http://schemas.microsoft.com/office/powerpoint/2010/main" val="2329273095"/>
              </p:ext>
            </p:extLst>
          </p:nvPr>
        </p:nvPicPr>
        <p:blipFill>
          <a:blip r:embed="rId2"/>
          <a:stretch>
            <a:fillRect/>
          </a:stretch>
        </p:blipFill>
        <p:spPr>
          <a:xfrm>
            <a:off x="2143125" y="2509838"/>
            <a:ext cx="4857750" cy="1838325"/>
          </a:xfrm>
          <a:prstGeom prst="rect">
            <a:avLst/>
          </a:prstGeom>
        </p:spPr>
      </p:pic>
    </p:spTree>
    <p:extLst>
      <p:ext uri="{BB962C8B-B14F-4D97-AF65-F5344CB8AC3E}">
        <p14:creationId xmlns:p14="http://schemas.microsoft.com/office/powerpoint/2010/main" val="3410009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The ECI </a:t>
            </a:r>
            <a:r>
              <a:rPr lang="en-US" dirty="0" smtClean="0"/>
              <a:t>Ethics Survey measures pivotal elements of ECI’s model of analysis (shown below). Metrics for ethics and compliance (E&amp;C) program effectiveness are presented first, followed by data that provide insight into the strength of the organization’s ethical culture, and concluding with results that provide indications of the level of ethics risk within the organization. Analysis is conducted comparing overall organization results against NBES® averages. This model utilizes concepts expressed in the Federal </a:t>
            </a:r>
            <a:r>
              <a:rPr lang="en-US" dirty="0"/>
              <a:t>S</a:t>
            </a:r>
            <a:r>
              <a:rPr lang="en-US" dirty="0" smtClean="0"/>
              <a:t>entencing </a:t>
            </a:r>
            <a:r>
              <a:rPr lang="en-US" dirty="0"/>
              <a:t>G</a:t>
            </a:r>
            <a:r>
              <a:rPr lang="en-US" dirty="0" smtClean="0"/>
              <a:t>uidelines for Organizations (FSGO) (amended 2014). The FSGO provide significant incentives for organizations to design, implement, and enforce an effective ethics and compliance program. The FSGO also emphasize the importance of using due diligence to “promote an organizational culture that encourages ethical conduct and a commitment to compliance with the law.”³  The specific metrics are described more thoroughly on the next page.</a:t>
            </a:r>
          </a:p>
        </p:txBody>
      </p:sp>
      <p:sp>
        <p:nvSpPr>
          <p:cNvPr id="3" name="Title 2"/>
          <p:cNvSpPr>
            <a:spLocks noGrp="1"/>
          </p:cNvSpPr>
          <p:nvPr>
            <p:ph type="title"/>
          </p:nvPr>
        </p:nvSpPr>
        <p:spPr/>
        <p:txBody>
          <a:bodyPr/>
          <a:lstStyle/>
          <a:p>
            <a:r>
              <a:rPr lang="en-US" dirty="0"/>
              <a:t>The </a:t>
            </a:r>
            <a:r>
              <a:rPr lang="en-US" dirty="0" smtClean="0"/>
              <a:t>ECI </a:t>
            </a:r>
            <a:r>
              <a:rPr lang="en-US" dirty="0"/>
              <a:t>Analysis Framework</a:t>
            </a:r>
          </a:p>
        </p:txBody>
      </p:sp>
      <p:sp>
        <p:nvSpPr>
          <p:cNvPr id="4" name="Slide Number Placeholder 3"/>
          <p:cNvSpPr>
            <a:spLocks noGrp="1"/>
          </p:cNvSpPr>
          <p:nvPr>
            <p:ph type="sldNum" sz="quarter" idx="12"/>
          </p:nvPr>
        </p:nvSpPr>
        <p:spPr/>
        <p:txBody>
          <a:bodyPr/>
          <a:lstStyle/>
          <a:p>
            <a:fld id="{6D32C61D-FE0B-4E17-8680-BB23ACBA3487}" type="slidenum">
              <a:rPr lang="en-US" smtClean="0"/>
              <a:pPr/>
              <a:t>4</a:t>
            </a:fld>
            <a:endParaRPr lang="en-US" dirty="0"/>
          </a:p>
        </p:txBody>
      </p:sp>
      <p:sp>
        <p:nvSpPr>
          <p:cNvPr id="5" name="TextBox 4"/>
          <p:cNvSpPr txBox="1"/>
          <p:nvPr/>
        </p:nvSpPr>
        <p:spPr>
          <a:xfrm>
            <a:off x="0" y="6133246"/>
            <a:ext cx="9144000" cy="246221"/>
          </a:xfrm>
          <a:prstGeom prst="rect">
            <a:avLst/>
          </a:prstGeom>
          <a:solidFill>
            <a:schemeClr val="tx1">
              <a:lumMod val="10000"/>
              <a:lumOff val="90000"/>
            </a:schemeClr>
          </a:solidFill>
        </p:spPr>
        <p:txBody>
          <a:bodyPr wrap="square" rtlCol="0">
            <a:spAutoFit/>
          </a:bodyPr>
          <a:lstStyle/>
          <a:p>
            <a:r>
              <a:rPr lang="en-US" sz="1000" dirty="0" smtClean="0"/>
              <a:t>³ United </a:t>
            </a:r>
            <a:r>
              <a:rPr lang="en-US" sz="1000" dirty="0"/>
              <a:t>States Sentencing Commission Guidelines Manual, USSG §8B2.1(a)(2) (2014</a:t>
            </a:r>
            <a:r>
              <a:rPr lang="en-US" sz="1000" dirty="0" smtClean="0"/>
              <a:t>)</a:t>
            </a:r>
            <a:endParaRPr lang="en-US" sz="10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200202" y="2756649"/>
            <a:ext cx="6743597" cy="3174892"/>
          </a:xfrm>
          <a:prstGeom prst="rect">
            <a:avLst/>
          </a:prstGeom>
          <a:noFill/>
        </p:spPr>
      </p:pic>
      <p:grpSp>
        <p:nvGrpSpPr>
          <p:cNvPr id="8" name="Group 7"/>
          <p:cNvGrpSpPr/>
          <p:nvPr/>
        </p:nvGrpSpPr>
        <p:grpSpPr>
          <a:xfrm>
            <a:off x="2214880" y="5666117"/>
            <a:ext cx="881380" cy="241221"/>
            <a:chOff x="1774190" y="5687701"/>
            <a:chExt cx="881380" cy="241221"/>
          </a:xfrm>
        </p:grpSpPr>
        <p:sp>
          <p:nvSpPr>
            <p:cNvPr id="9" name="Rectangle 8"/>
            <p:cNvSpPr>
              <a:spLocks noChangeArrowheads="1"/>
            </p:cNvSpPr>
            <p:nvPr/>
          </p:nvSpPr>
          <p:spPr bwMode="auto">
            <a:xfrm>
              <a:off x="2021205" y="5687701"/>
              <a:ext cx="3013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800" dirty="0">
                  <a:solidFill>
                    <a:srgbClr val="000000"/>
                  </a:solidFill>
                  <a:effectLst/>
                  <a:latin typeface="+mj-lt"/>
                  <a:ea typeface="Times New Roman"/>
                </a:rPr>
                <a:t>Causal:</a:t>
              </a:r>
              <a:endParaRPr lang="en-US" sz="1200" dirty="0">
                <a:effectLst/>
                <a:latin typeface="+mj-lt"/>
                <a:ea typeface="Times New Roman"/>
              </a:endParaRPr>
            </a:p>
          </p:txBody>
        </p:sp>
        <p:sp>
          <p:nvSpPr>
            <p:cNvPr id="10" name="Rectangle 9"/>
            <p:cNvSpPr>
              <a:spLocks noChangeArrowheads="1"/>
            </p:cNvSpPr>
            <p:nvPr/>
          </p:nvSpPr>
          <p:spPr bwMode="auto">
            <a:xfrm>
              <a:off x="1774190" y="5805811"/>
              <a:ext cx="5738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800" dirty="0">
                  <a:solidFill>
                    <a:srgbClr val="000000"/>
                  </a:solidFill>
                  <a:effectLst/>
                  <a:latin typeface="+mj-lt"/>
                  <a:ea typeface="Times New Roman"/>
                </a:rPr>
                <a:t>Correlational:</a:t>
              </a:r>
              <a:endParaRPr lang="en-US" sz="1200" dirty="0">
                <a:effectLst/>
                <a:latin typeface="+mj-lt"/>
                <a:ea typeface="Times New Roman"/>
              </a:endParaRPr>
            </a:p>
          </p:txBody>
        </p:sp>
        <p:sp>
          <p:nvSpPr>
            <p:cNvPr id="11" name="Freeform 10"/>
            <p:cNvSpPr>
              <a:spLocks noEditPoints="1"/>
            </p:cNvSpPr>
            <p:nvPr/>
          </p:nvSpPr>
          <p:spPr bwMode="auto">
            <a:xfrm>
              <a:off x="2403475" y="5734697"/>
              <a:ext cx="252095" cy="49530"/>
            </a:xfrm>
            <a:custGeom>
              <a:avLst/>
              <a:gdLst>
                <a:gd name="T0" fmla="*/ 204 w 2081"/>
                <a:gd name="T1" fmla="*/ 136 h 408"/>
                <a:gd name="T2" fmla="*/ 1741 w 2081"/>
                <a:gd name="T3" fmla="*/ 136 h 408"/>
                <a:gd name="T4" fmla="*/ 1741 w 2081"/>
                <a:gd name="T5" fmla="*/ 272 h 408"/>
                <a:gd name="T6" fmla="*/ 204 w 2081"/>
                <a:gd name="T7" fmla="*/ 272 h 408"/>
                <a:gd name="T8" fmla="*/ 204 w 2081"/>
                <a:gd name="T9" fmla="*/ 136 h 408"/>
                <a:gd name="T10" fmla="*/ 204 w 2081"/>
                <a:gd name="T11" fmla="*/ 408 h 408"/>
                <a:gd name="T12" fmla="*/ 0 w 2081"/>
                <a:gd name="T13" fmla="*/ 204 h 408"/>
                <a:gd name="T14" fmla="*/ 204 w 2081"/>
                <a:gd name="T15" fmla="*/ 0 h 408"/>
                <a:gd name="T16" fmla="*/ 408 w 2081"/>
                <a:gd name="T17" fmla="*/ 204 h 408"/>
                <a:gd name="T18" fmla="*/ 204 w 2081"/>
                <a:gd name="T19" fmla="*/ 408 h 408"/>
                <a:gd name="T20" fmla="*/ 1673 w 2081"/>
                <a:gd name="T21" fmla="*/ 0 h 408"/>
                <a:gd name="T22" fmla="*/ 2081 w 2081"/>
                <a:gd name="T23" fmla="*/ 204 h 408"/>
                <a:gd name="T24" fmla="*/ 1673 w 2081"/>
                <a:gd name="T25" fmla="*/ 408 h 408"/>
                <a:gd name="T26" fmla="*/ 1673 w 2081"/>
                <a:gd name="T27"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1" h="408">
                  <a:moveTo>
                    <a:pt x="204" y="136"/>
                  </a:moveTo>
                  <a:lnTo>
                    <a:pt x="1741" y="136"/>
                  </a:lnTo>
                  <a:lnTo>
                    <a:pt x="1741" y="272"/>
                  </a:lnTo>
                  <a:lnTo>
                    <a:pt x="204" y="272"/>
                  </a:lnTo>
                  <a:lnTo>
                    <a:pt x="204" y="136"/>
                  </a:lnTo>
                  <a:close/>
                  <a:moveTo>
                    <a:pt x="204" y="408"/>
                  </a:moveTo>
                  <a:cubicBezTo>
                    <a:pt x="92" y="408"/>
                    <a:pt x="0" y="317"/>
                    <a:pt x="0" y="204"/>
                  </a:cubicBezTo>
                  <a:cubicBezTo>
                    <a:pt x="0" y="92"/>
                    <a:pt x="92" y="0"/>
                    <a:pt x="204" y="0"/>
                  </a:cubicBezTo>
                  <a:cubicBezTo>
                    <a:pt x="317" y="0"/>
                    <a:pt x="408" y="92"/>
                    <a:pt x="408" y="204"/>
                  </a:cubicBezTo>
                  <a:cubicBezTo>
                    <a:pt x="408" y="317"/>
                    <a:pt x="317" y="408"/>
                    <a:pt x="204" y="408"/>
                  </a:cubicBezTo>
                  <a:close/>
                  <a:moveTo>
                    <a:pt x="1673" y="0"/>
                  </a:moveTo>
                  <a:lnTo>
                    <a:pt x="2081" y="204"/>
                  </a:lnTo>
                  <a:lnTo>
                    <a:pt x="1673" y="408"/>
                  </a:lnTo>
                  <a:lnTo>
                    <a:pt x="1673" y="0"/>
                  </a:lnTo>
                  <a:close/>
                </a:path>
              </a:pathLst>
            </a:custGeom>
            <a:solidFill>
              <a:srgbClr val="808080"/>
            </a:solidFill>
            <a:ln w="0" cap="flat">
              <a:solidFill>
                <a:srgbClr val="808080"/>
              </a:solidFill>
              <a:prstDash val="solid"/>
              <a:round/>
              <a:headEnd/>
              <a:tailEnd/>
            </a:ln>
          </p:spPr>
          <p:txBody>
            <a:bodyPr rot="0" vert="horz" wrap="square" lIns="91440" tIns="45720" rIns="91440" bIns="45720" anchor="t" anchorCtr="0" upright="1">
              <a:noAutofit/>
            </a:bodyPr>
            <a:lstStyle/>
            <a:p>
              <a:endParaRPr lang="en-US"/>
            </a:p>
          </p:txBody>
        </p:sp>
        <p:sp>
          <p:nvSpPr>
            <p:cNvPr id="12" name="Freeform 11"/>
            <p:cNvSpPr>
              <a:spLocks noEditPoints="1"/>
            </p:cNvSpPr>
            <p:nvPr/>
          </p:nvSpPr>
          <p:spPr bwMode="auto">
            <a:xfrm>
              <a:off x="2399665" y="5851537"/>
              <a:ext cx="252095" cy="49530"/>
            </a:xfrm>
            <a:custGeom>
              <a:avLst/>
              <a:gdLst>
                <a:gd name="T0" fmla="*/ 204 w 2081"/>
                <a:gd name="T1" fmla="*/ 136 h 408"/>
                <a:gd name="T2" fmla="*/ 612 w 2081"/>
                <a:gd name="T3" fmla="*/ 136 h 408"/>
                <a:gd name="T4" fmla="*/ 612 w 2081"/>
                <a:gd name="T5" fmla="*/ 272 h 408"/>
                <a:gd name="T6" fmla="*/ 204 w 2081"/>
                <a:gd name="T7" fmla="*/ 272 h 408"/>
                <a:gd name="T8" fmla="*/ 204 w 2081"/>
                <a:gd name="T9" fmla="*/ 136 h 408"/>
                <a:gd name="T10" fmla="*/ 748 w 2081"/>
                <a:gd name="T11" fmla="*/ 136 h 408"/>
                <a:gd name="T12" fmla="*/ 1156 w 2081"/>
                <a:gd name="T13" fmla="*/ 136 h 408"/>
                <a:gd name="T14" fmla="*/ 1156 w 2081"/>
                <a:gd name="T15" fmla="*/ 272 h 408"/>
                <a:gd name="T16" fmla="*/ 748 w 2081"/>
                <a:gd name="T17" fmla="*/ 272 h 408"/>
                <a:gd name="T18" fmla="*/ 748 w 2081"/>
                <a:gd name="T19" fmla="*/ 136 h 408"/>
                <a:gd name="T20" fmla="*/ 1292 w 2081"/>
                <a:gd name="T21" fmla="*/ 136 h 408"/>
                <a:gd name="T22" fmla="*/ 1700 w 2081"/>
                <a:gd name="T23" fmla="*/ 136 h 408"/>
                <a:gd name="T24" fmla="*/ 1700 w 2081"/>
                <a:gd name="T25" fmla="*/ 272 h 408"/>
                <a:gd name="T26" fmla="*/ 1292 w 2081"/>
                <a:gd name="T27" fmla="*/ 272 h 408"/>
                <a:gd name="T28" fmla="*/ 1292 w 2081"/>
                <a:gd name="T29" fmla="*/ 136 h 408"/>
                <a:gd name="T30" fmla="*/ 204 w 2081"/>
                <a:gd name="T31" fmla="*/ 408 h 408"/>
                <a:gd name="T32" fmla="*/ 0 w 2081"/>
                <a:gd name="T33" fmla="*/ 204 h 408"/>
                <a:gd name="T34" fmla="*/ 204 w 2081"/>
                <a:gd name="T35" fmla="*/ 0 h 408"/>
                <a:gd name="T36" fmla="*/ 408 w 2081"/>
                <a:gd name="T37" fmla="*/ 204 h 408"/>
                <a:gd name="T38" fmla="*/ 204 w 2081"/>
                <a:gd name="T39" fmla="*/ 408 h 408"/>
                <a:gd name="T40" fmla="*/ 1673 w 2081"/>
                <a:gd name="T41" fmla="*/ 0 h 408"/>
                <a:gd name="T42" fmla="*/ 2081 w 2081"/>
                <a:gd name="T43" fmla="*/ 204 h 408"/>
                <a:gd name="T44" fmla="*/ 1673 w 2081"/>
                <a:gd name="T45" fmla="*/ 408 h 408"/>
                <a:gd name="T46" fmla="*/ 1673 w 2081"/>
                <a:gd name="T47"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81" h="408">
                  <a:moveTo>
                    <a:pt x="204" y="136"/>
                  </a:moveTo>
                  <a:lnTo>
                    <a:pt x="612" y="136"/>
                  </a:lnTo>
                  <a:lnTo>
                    <a:pt x="612" y="272"/>
                  </a:lnTo>
                  <a:lnTo>
                    <a:pt x="204" y="272"/>
                  </a:lnTo>
                  <a:lnTo>
                    <a:pt x="204" y="136"/>
                  </a:lnTo>
                  <a:close/>
                  <a:moveTo>
                    <a:pt x="748" y="136"/>
                  </a:moveTo>
                  <a:lnTo>
                    <a:pt x="1156" y="136"/>
                  </a:lnTo>
                  <a:lnTo>
                    <a:pt x="1156" y="272"/>
                  </a:lnTo>
                  <a:lnTo>
                    <a:pt x="748" y="272"/>
                  </a:lnTo>
                  <a:lnTo>
                    <a:pt x="748" y="136"/>
                  </a:lnTo>
                  <a:close/>
                  <a:moveTo>
                    <a:pt x="1292" y="136"/>
                  </a:moveTo>
                  <a:lnTo>
                    <a:pt x="1700" y="136"/>
                  </a:lnTo>
                  <a:lnTo>
                    <a:pt x="1700" y="272"/>
                  </a:lnTo>
                  <a:lnTo>
                    <a:pt x="1292" y="272"/>
                  </a:lnTo>
                  <a:lnTo>
                    <a:pt x="1292" y="136"/>
                  </a:lnTo>
                  <a:close/>
                  <a:moveTo>
                    <a:pt x="204" y="408"/>
                  </a:moveTo>
                  <a:cubicBezTo>
                    <a:pt x="92" y="408"/>
                    <a:pt x="0" y="317"/>
                    <a:pt x="0" y="204"/>
                  </a:cubicBezTo>
                  <a:cubicBezTo>
                    <a:pt x="0" y="92"/>
                    <a:pt x="92" y="0"/>
                    <a:pt x="204" y="0"/>
                  </a:cubicBezTo>
                  <a:cubicBezTo>
                    <a:pt x="317" y="0"/>
                    <a:pt x="408" y="92"/>
                    <a:pt x="408" y="204"/>
                  </a:cubicBezTo>
                  <a:cubicBezTo>
                    <a:pt x="408" y="317"/>
                    <a:pt x="317" y="408"/>
                    <a:pt x="204" y="408"/>
                  </a:cubicBezTo>
                  <a:close/>
                  <a:moveTo>
                    <a:pt x="1673" y="0"/>
                  </a:moveTo>
                  <a:lnTo>
                    <a:pt x="2081" y="204"/>
                  </a:lnTo>
                  <a:lnTo>
                    <a:pt x="1673" y="408"/>
                  </a:lnTo>
                  <a:lnTo>
                    <a:pt x="1673" y="0"/>
                  </a:lnTo>
                  <a:close/>
                </a:path>
              </a:pathLst>
            </a:custGeom>
            <a:solidFill>
              <a:srgbClr val="808080"/>
            </a:solidFill>
            <a:ln w="0" cap="flat">
              <a:solidFill>
                <a:srgbClr val="808080"/>
              </a:solidFill>
              <a:prstDash val="solid"/>
              <a:round/>
              <a:headEnd/>
              <a:tailEnd/>
            </a:ln>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2302937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1012" y="1206500"/>
            <a:ext cx="8025788" cy="5144052"/>
          </a:xfrm>
        </p:spPr>
        <p:txBody>
          <a:bodyPr anchor="ctr">
            <a:normAutofit fontScale="92500" lnSpcReduction="10000"/>
          </a:bodyPr>
          <a:lstStyle/>
          <a:p>
            <a:pPr marL="0" indent="0">
              <a:buNone/>
            </a:pPr>
            <a:r>
              <a:rPr lang="en-US" sz="2400" dirty="0" smtClean="0">
                <a:solidFill>
                  <a:schemeClr val="accent2"/>
                </a:solidFill>
                <a:latin typeface="+mj-lt"/>
              </a:rPr>
              <a:t>1|PROGRAMS: </a:t>
            </a:r>
            <a:r>
              <a:rPr lang="en-US" sz="2200" dirty="0" smtClean="0">
                <a:solidFill>
                  <a:schemeClr val="accent2"/>
                </a:solidFill>
                <a:latin typeface="+mj-lt"/>
              </a:rPr>
              <a:t>Well-implemented ethics programs lead to stronger cultures and improved ethics outcomes</a:t>
            </a:r>
            <a:endParaRPr lang="en-US" sz="2200" dirty="0">
              <a:solidFill>
                <a:schemeClr val="accent2"/>
              </a:solidFill>
              <a:latin typeface="+mj-lt"/>
            </a:endParaRPr>
          </a:p>
          <a:p>
            <a:pPr marL="0" indent="0">
              <a:buNone/>
            </a:pPr>
            <a:r>
              <a:rPr lang="en-US" sz="1300" dirty="0"/>
              <a:t>A well-implemented </a:t>
            </a:r>
            <a:r>
              <a:rPr lang="en-US" sz="1300" dirty="0" smtClean="0"/>
              <a:t>E&amp;C program </a:t>
            </a:r>
            <a:r>
              <a:rPr lang="en-US" sz="1300" dirty="0"/>
              <a:t>is comprised of </a:t>
            </a:r>
            <a:r>
              <a:rPr lang="en-US" sz="1300" dirty="0" smtClean="0"/>
              <a:t>key resources </a:t>
            </a:r>
            <a:r>
              <a:rPr lang="en-US" sz="1300" dirty="0"/>
              <a:t>that inform employees and prepare them for ethics-related issues </a:t>
            </a:r>
            <a:r>
              <a:rPr lang="en-US" sz="1300" dirty="0" smtClean="0"/>
              <a:t>that they may </a:t>
            </a:r>
            <a:r>
              <a:rPr lang="en-US" sz="1300" dirty="0"/>
              <a:t>encounter in their workplace. Effective resources are practical, valuable, and </a:t>
            </a:r>
            <a:r>
              <a:rPr lang="en-US" sz="1300" dirty="0" smtClean="0"/>
              <a:t>useful to employees as they make ethics related decisions. The better the quality of an E&amp;C program, the more embedded E&amp;C is within the organizational culture. A stronger </a:t>
            </a:r>
            <a:r>
              <a:rPr lang="en-US" sz="1300" dirty="0"/>
              <a:t>ethics culture </a:t>
            </a:r>
            <a:r>
              <a:rPr lang="en-US" sz="1300" dirty="0" smtClean="0"/>
              <a:t>ultimately improves desirable ethics </a:t>
            </a:r>
            <a:r>
              <a:rPr lang="en-US" sz="1300" dirty="0"/>
              <a:t>outcomes such as reduced pressure </a:t>
            </a:r>
            <a:r>
              <a:rPr lang="en-US" sz="1300" dirty="0" smtClean="0"/>
              <a:t>for employees to </a:t>
            </a:r>
            <a:r>
              <a:rPr lang="en-US" sz="1300" dirty="0"/>
              <a:t>compromise </a:t>
            </a:r>
            <a:r>
              <a:rPr lang="en-US" sz="1300" dirty="0" smtClean="0"/>
              <a:t>standards.</a:t>
            </a:r>
          </a:p>
          <a:p>
            <a:pPr marL="0" indent="0">
              <a:buNone/>
            </a:pPr>
            <a:endParaRPr lang="en-US" sz="1300" dirty="0">
              <a:solidFill>
                <a:schemeClr val="accent2"/>
              </a:solidFill>
            </a:endParaRPr>
          </a:p>
          <a:p>
            <a:pPr marL="0" indent="0">
              <a:buNone/>
            </a:pPr>
            <a:r>
              <a:rPr lang="en-US" sz="2400" dirty="0" smtClean="0">
                <a:solidFill>
                  <a:schemeClr val="accent2"/>
                </a:solidFill>
              </a:rPr>
              <a:t>2|CULTURE: </a:t>
            </a:r>
            <a:r>
              <a:rPr lang="en-US" sz="2200" dirty="0" smtClean="0">
                <a:solidFill>
                  <a:schemeClr val="accent2"/>
                </a:solidFill>
              </a:rPr>
              <a:t>A strong ethics culture is key to achieving desired ethics outcomes</a:t>
            </a:r>
            <a:endParaRPr lang="en-US" sz="2200" dirty="0">
              <a:solidFill>
                <a:schemeClr val="accent2"/>
              </a:solidFill>
            </a:endParaRPr>
          </a:p>
          <a:p>
            <a:pPr marL="0" indent="0">
              <a:buNone/>
            </a:pPr>
            <a:r>
              <a:rPr lang="en-US" sz="1300" dirty="0"/>
              <a:t>The strength of an organization’s ethics culture is measured through multiple indicators of the behavior of employees at various levels throughout an organization. These behaviors exhibit the enterprise-wide approach to ethics culture by the organization and demonstrate and promote a commitment to ethics on a daily basis. A strong ethics culture involves commitment, modeling, and right conduct by: leaders, supervisors, and </a:t>
            </a:r>
            <a:r>
              <a:rPr lang="en-US" sz="1300" dirty="0" smtClean="0"/>
              <a:t>all </a:t>
            </a:r>
            <a:r>
              <a:rPr lang="en-US" sz="1300" dirty="0"/>
              <a:t>employees</a:t>
            </a:r>
            <a:r>
              <a:rPr lang="en-US" sz="1300" dirty="0" smtClean="0"/>
              <a:t>.</a:t>
            </a:r>
          </a:p>
          <a:p>
            <a:pPr marL="0" indent="0">
              <a:buNone/>
            </a:pPr>
            <a:endParaRPr lang="en-US" sz="1300" dirty="0"/>
          </a:p>
          <a:p>
            <a:pPr marL="0" indent="0">
              <a:buNone/>
            </a:pPr>
            <a:r>
              <a:rPr lang="en-US" sz="2400" dirty="0" smtClean="0">
                <a:solidFill>
                  <a:schemeClr val="accent2"/>
                </a:solidFill>
              </a:rPr>
              <a:t>3|OUTCOMES: </a:t>
            </a:r>
            <a:r>
              <a:rPr lang="en-US" sz="2200" dirty="0" smtClean="0">
                <a:solidFill>
                  <a:schemeClr val="accent2"/>
                </a:solidFill>
              </a:rPr>
              <a:t>Ethics outcomes are measured by employee perspectives, actions and behaviors</a:t>
            </a:r>
            <a:endParaRPr lang="en-US" sz="2200" dirty="0">
              <a:solidFill>
                <a:schemeClr val="accent2"/>
              </a:solidFill>
            </a:endParaRPr>
          </a:p>
          <a:p>
            <a:pPr marL="0" indent="0">
              <a:buNone/>
            </a:pPr>
            <a:r>
              <a:rPr lang="en-US" sz="1300" dirty="0"/>
              <a:t>Effective programs and strong ethical cultures improve ethics outcomes – measurable, manageable actions undertaken by employees. The four, major, desired ethics outcomes measured by ECI are:</a:t>
            </a:r>
          </a:p>
          <a:p>
            <a:pPr lvl="1"/>
            <a:r>
              <a:rPr lang="en-US" sz="1300" b="1" dirty="0" smtClean="0">
                <a:solidFill>
                  <a:schemeClr val="accent1"/>
                </a:solidFill>
              </a:rPr>
              <a:t>DECREASED PRESSURE </a:t>
            </a:r>
            <a:r>
              <a:rPr lang="en-US" sz="1300" dirty="0" smtClean="0"/>
              <a:t>for employees to </a:t>
            </a:r>
            <a:r>
              <a:rPr lang="en-US" sz="1300" dirty="0"/>
              <a:t>violate ethics standards;</a:t>
            </a:r>
          </a:p>
          <a:p>
            <a:pPr lvl="1"/>
            <a:r>
              <a:rPr lang="en-US" sz="1300" b="1" dirty="0" smtClean="0">
                <a:solidFill>
                  <a:schemeClr val="accent1"/>
                </a:solidFill>
              </a:rPr>
              <a:t>DECREASED OBSERVED MISCONDUCT </a:t>
            </a:r>
            <a:r>
              <a:rPr lang="en-US" sz="1300" dirty="0" smtClean="0"/>
              <a:t>amongst employees;</a:t>
            </a:r>
            <a:endParaRPr lang="en-US" sz="1300" dirty="0"/>
          </a:p>
          <a:p>
            <a:pPr lvl="1"/>
            <a:r>
              <a:rPr lang="en-US" sz="1300" b="1" dirty="0" smtClean="0">
                <a:solidFill>
                  <a:schemeClr val="accent1"/>
                </a:solidFill>
              </a:rPr>
              <a:t>INCREASED REPORTING </a:t>
            </a:r>
            <a:r>
              <a:rPr lang="en-US" sz="1300" dirty="0" smtClean="0"/>
              <a:t>of </a:t>
            </a:r>
            <a:r>
              <a:rPr lang="en-US" sz="1300" dirty="0"/>
              <a:t>observed </a:t>
            </a:r>
            <a:r>
              <a:rPr lang="en-US" sz="1300" dirty="0" smtClean="0"/>
              <a:t>misconduct by employees; </a:t>
            </a:r>
            <a:r>
              <a:rPr lang="en-US" sz="1300" dirty="0"/>
              <a:t>and</a:t>
            </a:r>
          </a:p>
          <a:p>
            <a:pPr lvl="1"/>
            <a:r>
              <a:rPr lang="en-US" sz="1300" b="1" dirty="0" smtClean="0">
                <a:solidFill>
                  <a:schemeClr val="accent1"/>
                </a:solidFill>
              </a:rPr>
              <a:t>DECREASED RETALIATION </a:t>
            </a:r>
            <a:r>
              <a:rPr lang="en-US" sz="1300" dirty="0" smtClean="0"/>
              <a:t>experienced by employees for </a:t>
            </a:r>
            <a:r>
              <a:rPr lang="en-US" sz="1300" dirty="0"/>
              <a:t>reporting misconduct.</a:t>
            </a:r>
          </a:p>
        </p:txBody>
      </p:sp>
      <p:sp>
        <p:nvSpPr>
          <p:cNvPr id="4" name="Slide Number Placeholder 3"/>
          <p:cNvSpPr>
            <a:spLocks noGrp="1"/>
          </p:cNvSpPr>
          <p:nvPr>
            <p:ph type="sldNum" sz="quarter" idx="12"/>
          </p:nvPr>
        </p:nvSpPr>
        <p:spPr/>
        <p:txBody>
          <a:bodyPr/>
          <a:lstStyle/>
          <a:p>
            <a:fld id="{6D32C61D-FE0B-4E17-8680-BB23ACBA3487}" type="slidenum">
              <a:rPr lang="en-US" smtClean="0"/>
              <a:pPr/>
              <a:t>5</a:t>
            </a:fld>
            <a:endParaRPr lang="en-US" dirty="0"/>
          </a:p>
        </p:txBody>
      </p:sp>
      <p:sp>
        <p:nvSpPr>
          <p:cNvPr id="5" name="Title 2"/>
          <p:cNvSpPr>
            <a:spLocks noGrp="1"/>
          </p:cNvSpPr>
          <p:nvPr>
            <p:ph type="title"/>
          </p:nvPr>
        </p:nvSpPr>
        <p:spPr>
          <a:xfrm>
            <a:off x="661012" y="161613"/>
            <a:ext cx="8025788" cy="990600"/>
          </a:xfrm>
        </p:spPr>
        <p:txBody>
          <a:bodyPr/>
          <a:lstStyle/>
          <a:p>
            <a:r>
              <a:rPr lang="en-US" dirty="0"/>
              <a:t>Primary Areas of Focus</a:t>
            </a:r>
          </a:p>
        </p:txBody>
      </p:sp>
    </p:spTree>
    <p:extLst>
      <p:ext uri="{BB962C8B-B14F-4D97-AF65-F5344CB8AC3E}">
        <p14:creationId xmlns:p14="http://schemas.microsoft.com/office/powerpoint/2010/main" val="345879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7561" y="24453"/>
            <a:ext cx="8129239" cy="990600"/>
          </a:xfrm>
        </p:spPr>
        <p:txBody>
          <a:bodyPr>
            <a:normAutofit/>
          </a:bodyPr>
          <a:lstStyle/>
          <a:p>
            <a:r>
              <a:rPr lang="en-US" dirty="0"/>
              <a:t>Summary of Results – </a:t>
            </a:r>
            <a:r>
              <a:rPr lang="en-US" dirty="0" smtClean="0"/>
              <a:t>UCCS Overall</a:t>
            </a:r>
            <a:endParaRPr lang="en-US" dirty="0"/>
          </a:p>
        </p:txBody>
      </p:sp>
      <p:sp>
        <p:nvSpPr>
          <p:cNvPr id="4" name="Slide Number Placeholder 3"/>
          <p:cNvSpPr>
            <a:spLocks noGrp="1"/>
          </p:cNvSpPr>
          <p:nvPr>
            <p:ph type="sldNum" sz="quarter" idx="12"/>
          </p:nvPr>
        </p:nvSpPr>
        <p:spPr/>
        <p:txBody>
          <a:bodyPr/>
          <a:lstStyle/>
          <a:p>
            <a:fld id="{6D32C61D-FE0B-4E17-8680-BB23ACBA3487}" type="slidenum">
              <a:rPr lang="en-US" smtClean="0"/>
              <a:pPr/>
              <a:t>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2328" y="870147"/>
            <a:ext cx="744155" cy="74415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111" y="870147"/>
            <a:ext cx="722898" cy="722898"/>
          </a:xfrm>
          <a:prstGeom prst="rect">
            <a:avLst/>
          </a:prstGeom>
        </p:spPr>
      </p:pic>
      <p:sp>
        <p:nvSpPr>
          <p:cNvPr id="10" name="TextBox 9"/>
          <p:cNvSpPr txBox="1"/>
          <p:nvPr/>
        </p:nvSpPr>
        <p:spPr>
          <a:xfrm>
            <a:off x="5096925" y="1022758"/>
            <a:ext cx="2020186" cy="461665"/>
          </a:xfrm>
          <a:prstGeom prst="rect">
            <a:avLst/>
          </a:prstGeom>
          <a:noFill/>
        </p:spPr>
        <p:txBody>
          <a:bodyPr wrap="square" rtlCol="0">
            <a:spAutoFit/>
          </a:bodyPr>
          <a:lstStyle/>
          <a:p>
            <a:r>
              <a:rPr lang="en-US" sz="2400" dirty="0" smtClean="0"/>
              <a:t>Opportunities</a:t>
            </a:r>
            <a:endParaRPr lang="en-US" sz="2400" dirty="0"/>
          </a:p>
        </p:txBody>
      </p:sp>
      <p:sp>
        <p:nvSpPr>
          <p:cNvPr id="11" name="TextBox 10"/>
          <p:cNvSpPr txBox="1"/>
          <p:nvPr/>
        </p:nvSpPr>
        <p:spPr>
          <a:xfrm>
            <a:off x="1161397" y="1011391"/>
            <a:ext cx="1495709" cy="461665"/>
          </a:xfrm>
          <a:prstGeom prst="rect">
            <a:avLst/>
          </a:prstGeom>
          <a:noFill/>
        </p:spPr>
        <p:txBody>
          <a:bodyPr wrap="square" rtlCol="0">
            <a:spAutoFit/>
          </a:bodyPr>
          <a:lstStyle/>
          <a:p>
            <a:r>
              <a:rPr lang="en-US" sz="2400" dirty="0" smtClean="0"/>
              <a:t>Strengths</a:t>
            </a:r>
            <a:endParaRPr lang="en-US" sz="2400" dirty="0"/>
          </a:p>
        </p:txBody>
      </p:sp>
      <p:sp>
        <p:nvSpPr>
          <p:cNvPr id="12" name="Rectangle 11"/>
          <p:cNvSpPr/>
          <p:nvPr/>
        </p:nvSpPr>
        <p:spPr>
          <a:xfrm>
            <a:off x="709863" y="1774619"/>
            <a:ext cx="3670113" cy="371843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US" sz="1300" b="1" dirty="0" smtClean="0">
                <a:solidFill>
                  <a:schemeClr val="tx1"/>
                </a:solidFill>
              </a:rPr>
              <a:t>E&amp;C </a:t>
            </a:r>
            <a:r>
              <a:rPr lang="en-US" sz="1300" b="1" dirty="0">
                <a:solidFill>
                  <a:schemeClr val="tx1"/>
                </a:solidFill>
              </a:rPr>
              <a:t>Program: </a:t>
            </a:r>
            <a:r>
              <a:rPr lang="en-US" sz="1300" dirty="0" smtClean="0">
                <a:solidFill>
                  <a:schemeClr val="tx1"/>
                </a:solidFill>
              </a:rPr>
              <a:t>Compared with 2017, UCCS employees trend* more likely to feel that they can raise concerns to management (55% vs. 51%).</a:t>
            </a:r>
            <a:endParaRPr lang="en-US" sz="1300" dirty="0">
              <a:solidFill>
                <a:schemeClr val="tx1"/>
              </a:solidFill>
            </a:endParaRPr>
          </a:p>
          <a:p>
            <a:pPr marL="285750" indent="-285750">
              <a:buFont typeface="Arial" panose="020B0604020202020204" pitchFamily="34" charset="0"/>
              <a:buChar char="•"/>
            </a:pPr>
            <a:endParaRPr lang="en-US" sz="1300" dirty="0">
              <a:solidFill>
                <a:schemeClr val="tx1"/>
              </a:solidFill>
            </a:endParaRPr>
          </a:p>
          <a:p>
            <a:pPr marL="171450" indent="-171450">
              <a:buFont typeface="Arial" panose="020B0604020202020204" pitchFamily="34" charset="0"/>
              <a:buChar char="•"/>
            </a:pPr>
            <a:r>
              <a:rPr lang="en-US" sz="1300" b="1" dirty="0" smtClean="0">
                <a:solidFill>
                  <a:schemeClr val="tx1"/>
                </a:solidFill>
              </a:rPr>
              <a:t>Ethics Culture: </a:t>
            </a:r>
            <a:r>
              <a:rPr lang="en-US" sz="1300" dirty="0" smtClean="0">
                <a:solidFill>
                  <a:schemeClr val="tx1"/>
                </a:solidFill>
              </a:rPr>
              <a:t>Compared with 2017, UCCS employees are, or trend, more likely to perceive the ethical conduct of top management, supervisors, and their coworkers.  For example, in 2018, more UCCS employees perceive that top management talks about the importance of workplace ethics compared with 2017 (76% vs. 69%).</a:t>
            </a:r>
          </a:p>
          <a:p>
            <a:pPr marL="171450" indent="-171450">
              <a:buFont typeface="Arial" panose="020B0604020202020204" pitchFamily="34" charset="0"/>
              <a:buChar char="•"/>
            </a:pPr>
            <a:endParaRPr lang="en-US" sz="1300" dirty="0">
              <a:solidFill>
                <a:schemeClr val="tx1"/>
              </a:solidFill>
            </a:endParaRPr>
          </a:p>
          <a:p>
            <a:pPr marL="171450" indent="-171450">
              <a:buFont typeface="Arial" panose="020B0604020202020204" pitchFamily="34" charset="0"/>
              <a:buChar char="•"/>
            </a:pPr>
            <a:r>
              <a:rPr lang="en-US" sz="1300" b="1" dirty="0" smtClean="0">
                <a:solidFill>
                  <a:schemeClr val="tx1"/>
                </a:solidFill>
              </a:rPr>
              <a:t>Key Ethics Outcomes: </a:t>
            </a:r>
            <a:r>
              <a:rPr lang="en-US" sz="1300" dirty="0" smtClean="0">
                <a:solidFill>
                  <a:schemeClr val="tx1"/>
                </a:solidFill>
              </a:rPr>
              <a:t>Compared with 2017, UCCS employees are less likely to feel pressure to compromise standards (9% vs. 14%) and trend less likely to observe misconduct (23% vs. 26%).</a:t>
            </a:r>
          </a:p>
        </p:txBody>
      </p:sp>
      <p:sp>
        <p:nvSpPr>
          <p:cNvPr id="14" name="Rectangle 13"/>
          <p:cNvSpPr/>
          <p:nvPr/>
        </p:nvSpPr>
        <p:spPr>
          <a:xfrm>
            <a:off x="4636008" y="1774619"/>
            <a:ext cx="3713907" cy="371843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US" sz="1300" b="1" dirty="0" smtClean="0">
                <a:solidFill>
                  <a:schemeClr val="tx1"/>
                </a:solidFill>
              </a:rPr>
              <a:t>E&amp;C </a:t>
            </a:r>
            <a:r>
              <a:rPr lang="en-US" sz="1300" b="1" dirty="0">
                <a:solidFill>
                  <a:schemeClr val="tx1"/>
                </a:solidFill>
              </a:rPr>
              <a:t>Program: </a:t>
            </a:r>
            <a:r>
              <a:rPr lang="en-US" sz="1300" dirty="0" smtClean="0">
                <a:solidFill>
                  <a:schemeClr val="tx1"/>
                </a:solidFill>
              </a:rPr>
              <a:t>Compared with the NBES, UCCS employees </a:t>
            </a:r>
            <a:r>
              <a:rPr lang="en-US" sz="1300" dirty="0">
                <a:solidFill>
                  <a:schemeClr val="tx1"/>
                </a:solidFill>
              </a:rPr>
              <a:t>are less likely to believe that </a:t>
            </a:r>
            <a:r>
              <a:rPr lang="en-US" sz="1300" dirty="0" smtClean="0">
                <a:solidFill>
                  <a:schemeClr val="tx1"/>
                </a:solidFill>
              </a:rPr>
              <a:t>they can raise concerns to management (55% vs.64%).</a:t>
            </a:r>
            <a:endParaRPr lang="en-US" sz="1300" dirty="0">
              <a:solidFill>
                <a:schemeClr val="tx1"/>
              </a:solidFill>
            </a:endParaRPr>
          </a:p>
          <a:p>
            <a:pPr marL="171450" indent="-171450">
              <a:buFont typeface="Arial" panose="020B0604020202020204" pitchFamily="34" charset="0"/>
              <a:buChar char="•"/>
            </a:pPr>
            <a:endParaRPr lang="en-US" sz="1300" dirty="0">
              <a:solidFill>
                <a:schemeClr val="tx1"/>
              </a:solidFill>
            </a:endParaRPr>
          </a:p>
          <a:p>
            <a:pPr marL="171450" indent="-171450">
              <a:buFont typeface="Arial" panose="020B0604020202020204" pitchFamily="34" charset="0"/>
              <a:buChar char="•"/>
            </a:pPr>
            <a:r>
              <a:rPr lang="en-US" sz="1300" b="1" dirty="0">
                <a:solidFill>
                  <a:schemeClr val="tx1"/>
                </a:solidFill>
              </a:rPr>
              <a:t>Ethics Culture: </a:t>
            </a:r>
            <a:r>
              <a:rPr lang="en-US" sz="1300" dirty="0" smtClean="0">
                <a:solidFill>
                  <a:schemeClr val="tx1"/>
                </a:solidFill>
              </a:rPr>
              <a:t>Compared with the NBES, UCCS employees trend less likely to perceive that top management sets a good example of ethical workplace conduct (72% vs. 75%). </a:t>
            </a:r>
            <a:endParaRPr lang="en-US" sz="1300" b="1" dirty="0">
              <a:solidFill>
                <a:schemeClr val="tx1"/>
              </a:solidFill>
            </a:endParaRPr>
          </a:p>
          <a:p>
            <a:pPr marL="171450" indent="-171450">
              <a:buFont typeface="Arial" panose="020B0604020202020204" pitchFamily="34" charset="0"/>
              <a:buChar char="•"/>
            </a:pPr>
            <a:endParaRPr lang="en-US" sz="1300" dirty="0">
              <a:solidFill>
                <a:schemeClr val="tx1"/>
              </a:solidFill>
            </a:endParaRPr>
          </a:p>
          <a:p>
            <a:pPr marL="171450" indent="-171450">
              <a:buFont typeface="Arial" panose="020B0604020202020204" pitchFamily="34" charset="0"/>
              <a:buChar char="•"/>
            </a:pPr>
            <a:r>
              <a:rPr lang="en-US" sz="1300" b="1" dirty="0">
                <a:solidFill>
                  <a:schemeClr val="tx1"/>
                </a:solidFill>
              </a:rPr>
              <a:t>Key Ethics Outcomes: </a:t>
            </a:r>
            <a:r>
              <a:rPr lang="en-US" sz="1300" dirty="0" smtClean="0">
                <a:solidFill>
                  <a:schemeClr val="tx1"/>
                </a:solidFill>
              </a:rPr>
              <a:t>Compared with 2017, UCCS employees trend less likely to report their observations of misconduct (61% vs. 64%) and trend more likely to perceive retaliation for reporting (37% vs. 29%).</a:t>
            </a:r>
            <a:endParaRPr lang="en-US" sz="1300" b="1" dirty="0" smtClean="0">
              <a:solidFill>
                <a:schemeClr val="tx1"/>
              </a:solidFill>
            </a:endParaRPr>
          </a:p>
        </p:txBody>
      </p:sp>
      <p:sp>
        <p:nvSpPr>
          <p:cNvPr id="13" name="TextBox 12"/>
          <p:cNvSpPr txBox="1"/>
          <p:nvPr/>
        </p:nvSpPr>
        <p:spPr>
          <a:xfrm>
            <a:off x="0" y="5962427"/>
            <a:ext cx="9144000" cy="400110"/>
          </a:xfrm>
          <a:prstGeom prst="rect">
            <a:avLst/>
          </a:prstGeom>
          <a:solidFill>
            <a:schemeClr val="tx1">
              <a:lumMod val="10000"/>
              <a:lumOff val="90000"/>
            </a:schemeClr>
          </a:solidFill>
        </p:spPr>
        <p:txBody>
          <a:bodyPr wrap="square" rtlCol="0">
            <a:spAutoFit/>
          </a:bodyPr>
          <a:lstStyle/>
          <a:p>
            <a:r>
              <a:rPr lang="en-US" sz="1000" b="1" dirty="0" smtClean="0"/>
              <a:t>* </a:t>
            </a:r>
            <a:r>
              <a:rPr lang="en-US" sz="1000" dirty="0" smtClean="0"/>
              <a:t>Throughout </a:t>
            </a:r>
            <a:r>
              <a:rPr lang="en-US" sz="1000" dirty="0"/>
              <a:t>this report, when the term “trend” is used it indicates differences that are not different by a statistically significant </a:t>
            </a:r>
            <a:r>
              <a:rPr lang="en-US" sz="1000" dirty="0" smtClean="0"/>
              <a:t>margin. Otherwise, differences are statistically different.</a:t>
            </a:r>
          </a:p>
        </p:txBody>
      </p:sp>
    </p:spTree>
    <p:extLst>
      <p:ext uri="{BB962C8B-B14F-4D97-AF65-F5344CB8AC3E}">
        <p14:creationId xmlns:p14="http://schemas.microsoft.com/office/powerpoint/2010/main" val="3758963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7561" y="161613"/>
            <a:ext cx="8129239" cy="990600"/>
          </a:xfrm>
        </p:spPr>
        <p:txBody>
          <a:bodyPr>
            <a:normAutofit fontScale="90000"/>
          </a:bodyPr>
          <a:lstStyle/>
          <a:p>
            <a:r>
              <a:rPr lang="en-US" dirty="0" smtClean="0"/>
              <a:t>Summary of Results – UCCS Overall</a:t>
            </a:r>
            <a:br>
              <a:rPr lang="en-US" dirty="0" smtClean="0"/>
            </a:br>
            <a:r>
              <a:rPr lang="en-US" sz="2700" dirty="0" smtClean="0"/>
              <a:t>In 2018, Most Areas Are, or Trend, More Favorable Compared with 2017</a:t>
            </a:r>
            <a:endParaRPr lang="en-US" sz="2700" dirty="0"/>
          </a:p>
        </p:txBody>
      </p:sp>
      <p:sp>
        <p:nvSpPr>
          <p:cNvPr id="4" name="Slide Number Placeholder 3"/>
          <p:cNvSpPr>
            <a:spLocks noGrp="1"/>
          </p:cNvSpPr>
          <p:nvPr>
            <p:ph type="sldNum" sz="quarter" idx="12"/>
          </p:nvPr>
        </p:nvSpPr>
        <p:spPr/>
        <p:txBody>
          <a:bodyPr/>
          <a:lstStyle/>
          <a:p>
            <a:fld id="{6D32C61D-FE0B-4E17-8680-BB23ACBA3487}" type="slidenum">
              <a:rPr lang="en-US" smtClean="0"/>
              <a:pPr/>
              <a:t>7</a:t>
            </a:fld>
            <a:endParaRPr lang="en-US" dirty="0"/>
          </a:p>
        </p:txBody>
      </p:sp>
      <p:pic>
        <p:nvPicPr>
          <p:cNvPr id="2" name="Picture 1"/>
          <p:cNvPicPr/>
          <p:nvPr>
            <p:extLst>
              <p:ext uri="{D42A27DB-BD31-4B8C-83A1-F6EECF244321}">
                <p14:modId xmlns:p14="http://schemas.microsoft.com/office/powerpoint/2010/main" val="3736572478"/>
              </p:ext>
            </p:extLst>
          </p:nvPr>
        </p:nvPicPr>
        <p:blipFill>
          <a:blip r:embed="rId3"/>
          <a:stretch>
            <a:fillRect/>
          </a:stretch>
        </p:blipFill>
        <p:spPr>
          <a:xfrm>
            <a:off x="481013" y="1271588"/>
            <a:ext cx="8181975" cy="4314825"/>
          </a:xfrm>
          <a:prstGeom prst="rect">
            <a:avLst/>
          </a:prstGeom>
        </p:spPr>
      </p:pic>
      <p:sp>
        <p:nvSpPr>
          <p:cNvPr id="7" name="TextBox 6"/>
          <p:cNvSpPr txBox="1"/>
          <p:nvPr/>
        </p:nvSpPr>
        <p:spPr>
          <a:xfrm>
            <a:off x="0" y="5602528"/>
            <a:ext cx="9144000" cy="861774"/>
          </a:xfrm>
          <a:prstGeom prst="rect">
            <a:avLst/>
          </a:prstGeom>
          <a:solidFill>
            <a:schemeClr val="tx1">
              <a:lumMod val="10000"/>
              <a:lumOff val="90000"/>
            </a:schemeClr>
          </a:solidFill>
        </p:spPr>
        <p:txBody>
          <a:bodyPr wrap="square" rtlCol="0">
            <a:spAutoFit/>
          </a:bodyPr>
          <a:lstStyle/>
          <a:p>
            <a:pPr marL="171450" indent="-171450">
              <a:buFont typeface="Arial" panose="020B0604020202020204" pitchFamily="34" charset="0"/>
              <a:buChar char="•"/>
            </a:pPr>
            <a:r>
              <a:rPr lang="en-US" sz="1000" dirty="0" smtClean="0"/>
              <a:t>The </a:t>
            </a:r>
            <a:r>
              <a:rPr lang="en-US" sz="1000" dirty="0" smtClean="0"/>
              <a:t>asterisk indicates a trend difference between UCCS 2018 and 2017 results. When </a:t>
            </a:r>
            <a:r>
              <a:rPr lang="en-US" sz="1000" dirty="0"/>
              <a:t>the term “trend” is used it indicates differences that are not different by a statistically significant </a:t>
            </a:r>
            <a:r>
              <a:rPr lang="en-US" sz="1000" dirty="0" smtClean="0"/>
              <a:t>margin. Otherwise, differences are statistically </a:t>
            </a:r>
            <a:r>
              <a:rPr lang="en-US" sz="1000" dirty="0" smtClean="0"/>
              <a:t>different.</a:t>
            </a:r>
          </a:p>
          <a:p>
            <a:pPr marL="171450" indent="-171450">
              <a:buFont typeface="Arial" panose="020B0604020202020204" pitchFamily="34" charset="0"/>
              <a:buChar char="•"/>
            </a:pPr>
            <a:r>
              <a:rPr lang="en-US" sz="1000" dirty="0" smtClean="0"/>
              <a:t>UCCS (2017) 2018 ‘n’ sizes: </a:t>
            </a:r>
            <a:r>
              <a:rPr lang="en-US" sz="1000" dirty="0" smtClean="0"/>
              <a:t>Can Raise Concerns = </a:t>
            </a:r>
            <a:r>
              <a:rPr lang="en-US" sz="1000" dirty="0" smtClean="0"/>
              <a:t>(346) 639</a:t>
            </a:r>
            <a:r>
              <a:rPr lang="en-US" sz="1000" dirty="0" smtClean="0"/>
              <a:t>; Evaluation of Ethical Conduct = </a:t>
            </a:r>
            <a:r>
              <a:rPr lang="en-US" sz="1000" dirty="0" smtClean="0"/>
              <a:t>(372) 691</a:t>
            </a:r>
            <a:r>
              <a:rPr lang="en-US" sz="1000" dirty="0" smtClean="0"/>
              <a:t>; Top Management Talks = </a:t>
            </a:r>
            <a:r>
              <a:rPr lang="en-US" sz="1000" dirty="0" smtClean="0"/>
              <a:t>(348) 652</a:t>
            </a:r>
            <a:r>
              <a:rPr lang="en-US" sz="1000" dirty="0" smtClean="0"/>
              <a:t>; Top Management Sets Example = </a:t>
            </a:r>
            <a:r>
              <a:rPr lang="en-US" sz="1000" dirty="0" smtClean="0"/>
              <a:t>(348) 642</a:t>
            </a:r>
            <a:r>
              <a:rPr lang="en-US" sz="1000" dirty="0" smtClean="0"/>
              <a:t>; Supervisor Supports Employee = </a:t>
            </a:r>
            <a:r>
              <a:rPr lang="en-US" sz="1000" dirty="0" smtClean="0"/>
              <a:t>(358) 673</a:t>
            </a:r>
            <a:r>
              <a:rPr lang="en-US" sz="1000" dirty="0" smtClean="0"/>
              <a:t>; Supervisor Held Accountable = </a:t>
            </a:r>
            <a:r>
              <a:rPr lang="en-US" sz="1000" dirty="0" smtClean="0"/>
              <a:t>(337) 634</a:t>
            </a:r>
            <a:r>
              <a:rPr lang="en-US" sz="1000" dirty="0" smtClean="0"/>
              <a:t>; Pressure = </a:t>
            </a:r>
            <a:r>
              <a:rPr lang="en-US" sz="1000" dirty="0" smtClean="0"/>
              <a:t>(356) 667</a:t>
            </a:r>
            <a:r>
              <a:rPr lang="en-US" sz="1000" dirty="0" smtClean="0"/>
              <a:t>; Misconduct = </a:t>
            </a:r>
            <a:r>
              <a:rPr lang="en-US" sz="1000" dirty="0" smtClean="0"/>
              <a:t>(334) 638;</a:t>
            </a:r>
          </a:p>
          <a:p>
            <a:r>
              <a:rPr lang="en-US" sz="1000" dirty="0"/>
              <a:t> </a:t>
            </a:r>
            <a:r>
              <a:rPr lang="en-US" sz="1000" dirty="0" smtClean="0"/>
              <a:t>     </a:t>
            </a:r>
            <a:r>
              <a:rPr lang="en-US" sz="1000" dirty="0" smtClean="0"/>
              <a:t>Reporting </a:t>
            </a:r>
            <a:r>
              <a:rPr lang="en-US" sz="1000" dirty="0" smtClean="0"/>
              <a:t>= </a:t>
            </a:r>
            <a:r>
              <a:rPr lang="en-US" sz="1000" dirty="0" smtClean="0"/>
              <a:t>(87) 143</a:t>
            </a:r>
            <a:r>
              <a:rPr lang="en-US" sz="1000" dirty="0" smtClean="0"/>
              <a:t>; Retaliation = </a:t>
            </a:r>
            <a:r>
              <a:rPr lang="en-US" sz="1000" dirty="0" smtClean="0"/>
              <a:t>(44) 69</a:t>
            </a:r>
            <a:endParaRPr lang="en-US" sz="1000" dirty="0" smtClean="0"/>
          </a:p>
        </p:txBody>
      </p:sp>
    </p:spTree>
    <p:extLst>
      <p:ext uri="{BB962C8B-B14F-4D97-AF65-F5344CB8AC3E}">
        <p14:creationId xmlns:p14="http://schemas.microsoft.com/office/powerpoint/2010/main" val="3846245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2018, the percentage of UCCS employees who feel that they can raise concerns to management (55 percent) trends higher compared with 2017 (51 percent), but is below the NBES benchmark (64 percent). </a:t>
            </a:r>
          </a:p>
          <a:p>
            <a:r>
              <a:rPr lang="en-US" dirty="0"/>
              <a:t>Compared with 2017, in 2018 </a:t>
            </a:r>
            <a:r>
              <a:rPr lang="en-US" dirty="0" smtClean="0"/>
              <a:t>UCCS employees </a:t>
            </a:r>
            <a:r>
              <a:rPr lang="en-US" dirty="0"/>
              <a:t>are more likely to agree that the organization evaluates employees on their ethical conduct as part of performance evaluations (</a:t>
            </a:r>
            <a:r>
              <a:rPr lang="en-US" dirty="0" smtClean="0"/>
              <a:t>38 percent </a:t>
            </a:r>
            <a:r>
              <a:rPr lang="en-US" dirty="0"/>
              <a:t>versus </a:t>
            </a:r>
            <a:r>
              <a:rPr lang="en-US" dirty="0" smtClean="0"/>
              <a:t>31 percent).  However, this is less than the NBES benchmark (64 percent).</a:t>
            </a:r>
          </a:p>
        </p:txBody>
      </p:sp>
      <p:sp>
        <p:nvSpPr>
          <p:cNvPr id="3" name="Title 2"/>
          <p:cNvSpPr>
            <a:spLocks noGrp="1"/>
          </p:cNvSpPr>
          <p:nvPr>
            <p:ph type="title"/>
          </p:nvPr>
        </p:nvSpPr>
        <p:spPr>
          <a:xfrm>
            <a:off x="535259" y="161613"/>
            <a:ext cx="6546472" cy="990600"/>
          </a:xfrm>
        </p:spPr>
        <p:txBody>
          <a:bodyPr>
            <a:noAutofit/>
          </a:bodyPr>
          <a:lstStyle/>
          <a:p>
            <a:r>
              <a:rPr lang="en-US" dirty="0" smtClean="0"/>
              <a:t>Program </a:t>
            </a:r>
            <a:r>
              <a:rPr lang="en-US" dirty="0"/>
              <a:t>Outcomes and Benchmarks Summary</a:t>
            </a:r>
          </a:p>
        </p:txBody>
      </p:sp>
      <p:sp>
        <p:nvSpPr>
          <p:cNvPr id="4" name="Slide Number Placeholder 3"/>
          <p:cNvSpPr>
            <a:spLocks noGrp="1"/>
          </p:cNvSpPr>
          <p:nvPr>
            <p:ph type="sldNum" sz="quarter" idx="12"/>
          </p:nvPr>
        </p:nvSpPr>
        <p:spPr>
          <a:xfrm>
            <a:off x="8686800" y="6470432"/>
            <a:ext cx="366665" cy="274081"/>
          </a:xfrm>
        </p:spPr>
        <p:txBody>
          <a:bodyPr/>
          <a:lstStyle/>
          <a:p>
            <a:fld id="{6D32C61D-FE0B-4E17-8680-BB23ACBA3487}" type="slidenum">
              <a:rPr lang="en-US" smtClean="0"/>
              <a:pPr/>
              <a:t>8</a:t>
            </a:fld>
            <a:endParaRPr lang="en-US" dirty="0"/>
          </a:p>
        </p:txBody>
      </p:sp>
      <p:sp>
        <p:nvSpPr>
          <p:cNvPr id="5" name="Text Placeholder 4"/>
          <p:cNvSpPr>
            <a:spLocks noGrp="1"/>
          </p:cNvSpPr>
          <p:nvPr>
            <p:ph type="body" sz="quarter" idx="13"/>
          </p:nvPr>
        </p:nvSpPr>
        <p:spPr>
          <a:xfrm>
            <a:off x="7081730" y="0"/>
            <a:ext cx="2062270" cy="6379387"/>
          </a:xfrm>
        </p:spPr>
        <p:txBody>
          <a:bodyPr>
            <a:noAutofit/>
          </a:bodyPr>
          <a:lstStyle/>
          <a:p>
            <a:pPr>
              <a:spcBef>
                <a:spcPts val="0"/>
              </a:spcBef>
              <a:spcAft>
                <a:spcPts val="600"/>
              </a:spcAft>
            </a:pPr>
            <a:r>
              <a:rPr lang="en-US" sz="1800" dirty="0" smtClean="0"/>
              <a:t>A Well-Implemented Ethics Program</a:t>
            </a:r>
          </a:p>
          <a:p>
            <a:pPr>
              <a:spcBef>
                <a:spcPts val="0"/>
              </a:spcBef>
            </a:pPr>
            <a:r>
              <a:rPr lang="en-US" sz="1100" dirty="0" smtClean="0"/>
              <a:t>A well implemented ethics &amp; compliance program is comprised of several elements including:</a:t>
            </a:r>
          </a:p>
          <a:p>
            <a:pPr marL="171450" indent="-171450">
              <a:spcBef>
                <a:spcPts val="0"/>
              </a:spcBef>
              <a:buFont typeface="Arial" panose="020B0604020202020204" pitchFamily="34" charset="0"/>
              <a:buChar char="•"/>
            </a:pPr>
            <a:r>
              <a:rPr lang="en-US" sz="1100" dirty="0" smtClean="0"/>
              <a:t>A code of conduct</a:t>
            </a:r>
          </a:p>
          <a:p>
            <a:pPr marL="171450" indent="-171450">
              <a:spcBef>
                <a:spcPts val="0"/>
              </a:spcBef>
              <a:buFont typeface="Arial" panose="020B0604020202020204" pitchFamily="34" charset="0"/>
              <a:buChar char="•"/>
            </a:pPr>
            <a:r>
              <a:rPr lang="en-US" sz="1100" dirty="0" smtClean="0"/>
              <a:t>Training on the code, </a:t>
            </a:r>
          </a:p>
          <a:p>
            <a:pPr marL="171450" indent="-171450">
              <a:spcBef>
                <a:spcPts val="0"/>
              </a:spcBef>
              <a:buFont typeface="Arial" panose="020B0604020202020204" pitchFamily="34" charset="0"/>
              <a:buChar char="•"/>
            </a:pPr>
            <a:r>
              <a:rPr lang="en-US" sz="1100" dirty="0" smtClean="0"/>
              <a:t>A reporting and/or ethics advice line,</a:t>
            </a:r>
          </a:p>
          <a:p>
            <a:pPr marL="171450" indent="-171450">
              <a:spcBef>
                <a:spcPts val="0"/>
              </a:spcBef>
              <a:buFont typeface="Arial" panose="020B0604020202020204" pitchFamily="34" charset="0"/>
              <a:buChar char="•"/>
            </a:pPr>
            <a:r>
              <a:rPr lang="en-US" sz="1100" dirty="0" smtClean="0"/>
              <a:t>A system to discipline those who commit misconduct, and</a:t>
            </a:r>
          </a:p>
          <a:p>
            <a:pPr marL="171450" indent="-171450">
              <a:spcBef>
                <a:spcPts val="0"/>
              </a:spcBef>
              <a:buFont typeface="Arial" panose="020B0604020202020204" pitchFamily="34" charset="0"/>
              <a:buChar char="•"/>
            </a:pPr>
            <a:r>
              <a:rPr lang="en-US" sz="1100" dirty="0" smtClean="0"/>
              <a:t>Evaluation of ethical conduct in performance evaluations. </a:t>
            </a:r>
          </a:p>
          <a:p>
            <a:r>
              <a:rPr lang="en-US" sz="1100" dirty="0" smtClean="0"/>
              <a:t>To be well-implemented, a program also needs to be effective. Signs of effectiveness include:</a:t>
            </a:r>
          </a:p>
          <a:p>
            <a:pPr marL="171450" indent="-171450">
              <a:spcBef>
                <a:spcPts val="0"/>
              </a:spcBef>
              <a:buFont typeface="Arial" panose="020B0604020202020204" pitchFamily="34" charset="0"/>
              <a:buChar char="•"/>
            </a:pPr>
            <a:r>
              <a:rPr lang="en-US" sz="1100" dirty="0" smtClean="0"/>
              <a:t>Employees feeling able to raise concerns,</a:t>
            </a:r>
          </a:p>
          <a:p>
            <a:pPr marL="171450" indent="-171450">
              <a:spcBef>
                <a:spcPts val="0"/>
              </a:spcBef>
              <a:buFont typeface="Arial" panose="020B0604020202020204" pitchFamily="34" charset="0"/>
              <a:buChar char="•"/>
            </a:pPr>
            <a:r>
              <a:rPr lang="en-US" sz="1100" dirty="0" smtClean="0"/>
              <a:t>Employees seeking advice in uncertain ethics situations,</a:t>
            </a:r>
          </a:p>
          <a:p>
            <a:pPr marL="171450" indent="-171450">
              <a:spcBef>
                <a:spcPts val="0"/>
              </a:spcBef>
              <a:buFont typeface="Arial" panose="020B0604020202020204" pitchFamily="34" charset="0"/>
              <a:buChar char="•"/>
            </a:pPr>
            <a:r>
              <a:rPr lang="en-US" sz="1100" dirty="0" smtClean="0"/>
              <a:t>Positive feedback from their supervisor about ethics,</a:t>
            </a:r>
            <a:endParaRPr lang="en-US" sz="1100" dirty="0"/>
          </a:p>
          <a:p>
            <a:pPr marL="171450" indent="-171450">
              <a:spcBef>
                <a:spcPts val="0"/>
              </a:spcBef>
              <a:buFont typeface="Arial" panose="020B0604020202020204" pitchFamily="34" charset="0"/>
              <a:buChar char="•"/>
            </a:pPr>
            <a:r>
              <a:rPr lang="en-US" sz="1100" dirty="0" smtClean="0"/>
              <a:t>Employees feeling prepared to handle uncertain ethics situations,</a:t>
            </a:r>
            <a:endParaRPr lang="en-US" sz="1100" dirty="0"/>
          </a:p>
          <a:p>
            <a:pPr marL="171450" indent="-171450">
              <a:spcBef>
                <a:spcPts val="0"/>
              </a:spcBef>
              <a:buFont typeface="Arial" panose="020B0604020202020204" pitchFamily="34" charset="0"/>
              <a:buChar char="•"/>
            </a:pPr>
            <a:r>
              <a:rPr lang="en-US" sz="1100" dirty="0" smtClean="0"/>
              <a:t>Rewards for ethical conduct, and</a:t>
            </a:r>
          </a:p>
          <a:p>
            <a:pPr marL="171450" indent="-171450">
              <a:spcBef>
                <a:spcPts val="0"/>
              </a:spcBef>
              <a:buFont typeface="Arial" panose="020B0604020202020204" pitchFamily="34" charset="0"/>
              <a:buChar char="•"/>
            </a:pPr>
            <a:r>
              <a:rPr lang="en-US" sz="1100" dirty="0" smtClean="0"/>
              <a:t>Awareness that questionable means are not rewarded.</a:t>
            </a:r>
          </a:p>
          <a:p>
            <a:pPr>
              <a:spcBef>
                <a:spcPts val="0"/>
              </a:spcBef>
            </a:pPr>
            <a:r>
              <a:rPr lang="en-US" sz="1100" dirty="0" smtClean="0"/>
              <a:t>In UCCS, employees were asked about the two most impactful program metrics: Raising concerns and Evaluation.</a:t>
            </a:r>
            <a:endParaRPr lang="en-US" sz="1100" dirty="0"/>
          </a:p>
        </p:txBody>
      </p:sp>
      <p:pic>
        <p:nvPicPr>
          <p:cNvPr id="7" name="Picture 6"/>
          <p:cNvPicPr/>
          <p:nvPr>
            <p:extLst>
              <p:ext uri="{D42A27DB-BD31-4B8C-83A1-F6EECF244321}">
                <p14:modId xmlns:p14="http://schemas.microsoft.com/office/powerpoint/2010/main" val="1431835043"/>
              </p:ext>
            </p:extLst>
          </p:nvPr>
        </p:nvPicPr>
        <p:blipFill>
          <a:blip r:embed="rId3"/>
          <a:stretch>
            <a:fillRect/>
          </a:stretch>
        </p:blipFill>
        <p:spPr>
          <a:xfrm>
            <a:off x="312738" y="2668588"/>
            <a:ext cx="6810375" cy="3181350"/>
          </a:xfrm>
          <a:prstGeom prst="rect">
            <a:avLst/>
          </a:prstGeom>
        </p:spPr>
      </p:pic>
      <p:sp>
        <p:nvSpPr>
          <p:cNvPr id="8" name="TextBox 7"/>
          <p:cNvSpPr txBox="1"/>
          <p:nvPr/>
        </p:nvSpPr>
        <p:spPr>
          <a:xfrm>
            <a:off x="0" y="5942763"/>
            <a:ext cx="6964326" cy="400110"/>
          </a:xfrm>
          <a:prstGeom prst="rect">
            <a:avLst/>
          </a:prstGeom>
          <a:solidFill>
            <a:schemeClr val="tx1">
              <a:lumMod val="10000"/>
              <a:lumOff val="90000"/>
            </a:schemeClr>
          </a:solidFill>
        </p:spPr>
        <p:txBody>
          <a:bodyPr wrap="square" rtlCol="0">
            <a:spAutoFit/>
          </a:bodyPr>
          <a:lstStyle/>
          <a:p>
            <a:r>
              <a:rPr lang="en-US" sz="1000" dirty="0" smtClean="0"/>
              <a:t>Can Raise Concerns UCCS 2017 n = 346; UCCS 2018 n = 639; NBES </a:t>
            </a:r>
            <a:r>
              <a:rPr lang="en-US" sz="1000" dirty="0"/>
              <a:t>2017 </a:t>
            </a:r>
            <a:r>
              <a:rPr lang="en-US" sz="1000" dirty="0" smtClean="0"/>
              <a:t>n = 5,007</a:t>
            </a:r>
          </a:p>
          <a:p>
            <a:r>
              <a:rPr lang="en-US" sz="1000" dirty="0"/>
              <a:t>Evaluation UCCS 2017 </a:t>
            </a:r>
            <a:r>
              <a:rPr lang="en-US" sz="1000" dirty="0" smtClean="0"/>
              <a:t>n = 372; </a:t>
            </a:r>
            <a:r>
              <a:rPr lang="en-US" sz="1000" dirty="0"/>
              <a:t>UCCS 2018 </a:t>
            </a:r>
            <a:r>
              <a:rPr lang="en-US" sz="1000" dirty="0" smtClean="0"/>
              <a:t>n = 691; </a:t>
            </a:r>
            <a:r>
              <a:rPr lang="en-US" sz="1000" dirty="0"/>
              <a:t>NBES 2017 </a:t>
            </a:r>
            <a:r>
              <a:rPr lang="en-US" sz="1000" dirty="0" smtClean="0"/>
              <a:t>n = 5,124</a:t>
            </a:r>
            <a:endParaRPr lang="en-US" sz="1000" dirty="0"/>
          </a:p>
        </p:txBody>
      </p:sp>
    </p:spTree>
    <p:extLst>
      <p:ext uri="{BB962C8B-B14F-4D97-AF65-F5344CB8AC3E}">
        <p14:creationId xmlns:p14="http://schemas.microsoft.com/office/powerpoint/2010/main" val="145438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7921" y="1419726"/>
            <a:ext cx="6423809" cy="4959662"/>
          </a:xfrm>
        </p:spPr>
        <p:txBody>
          <a:bodyPr/>
          <a:lstStyle/>
          <a:p>
            <a:r>
              <a:rPr lang="en-US" dirty="0" smtClean="0"/>
              <a:t>In 2018, UCCS employees are more likely to agree that top management talks about the importance of workplace ethics as compared with 2017 (76 percent vs. 69 percent). </a:t>
            </a:r>
          </a:p>
          <a:p>
            <a:r>
              <a:rPr lang="en-US" dirty="0"/>
              <a:t>Compared with </a:t>
            </a:r>
            <a:r>
              <a:rPr lang="en-US" dirty="0" smtClean="0"/>
              <a:t>2017, </a:t>
            </a:r>
            <a:r>
              <a:rPr lang="en-US" dirty="0"/>
              <a:t>in 2018 employees are </a:t>
            </a:r>
            <a:r>
              <a:rPr lang="en-US" dirty="0" smtClean="0"/>
              <a:t>as </a:t>
            </a:r>
            <a:r>
              <a:rPr lang="en-US" dirty="0"/>
              <a:t>likely to agree that </a:t>
            </a:r>
            <a:r>
              <a:rPr lang="en-US" dirty="0" smtClean="0"/>
              <a:t>their direct supervisor sets a good example of ethical workplace conduct (72 percent vs. 70 percent).  This is also comparable with the NBES benchmark (75 percent).</a:t>
            </a:r>
          </a:p>
        </p:txBody>
      </p:sp>
      <p:sp>
        <p:nvSpPr>
          <p:cNvPr id="3" name="Title 2"/>
          <p:cNvSpPr>
            <a:spLocks noGrp="1"/>
          </p:cNvSpPr>
          <p:nvPr>
            <p:ph type="title"/>
          </p:nvPr>
        </p:nvSpPr>
        <p:spPr>
          <a:xfrm>
            <a:off x="535259" y="161613"/>
            <a:ext cx="6546472" cy="990600"/>
          </a:xfrm>
        </p:spPr>
        <p:txBody>
          <a:bodyPr>
            <a:noAutofit/>
          </a:bodyPr>
          <a:lstStyle/>
          <a:p>
            <a:r>
              <a:rPr lang="en-US" dirty="0" smtClean="0"/>
              <a:t>Ethics Culture: Top Management Benchmarks and Summary</a:t>
            </a:r>
            <a:endParaRPr lang="en-US" dirty="0"/>
          </a:p>
        </p:txBody>
      </p:sp>
      <p:sp>
        <p:nvSpPr>
          <p:cNvPr id="4" name="Slide Number Placeholder 3"/>
          <p:cNvSpPr>
            <a:spLocks noGrp="1"/>
          </p:cNvSpPr>
          <p:nvPr>
            <p:ph type="sldNum" sz="quarter" idx="12"/>
          </p:nvPr>
        </p:nvSpPr>
        <p:spPr>
          <a:xfrm>
            <a:off x="8686800" y="6470432"/>
            <a:ext cx="366665" cy="274081"/>
          </a:xfrm>
        </p:spPr>
        <p:txBody>
          <a:bodyPr/>
          <a:lstStyle/>
          <a:p>
            <a:fld id="{6D32C61D-FE0B-4E17-8680-BB23ACBA3487}" type="slidenum">
              <a:rPr lang="en-US" smtClean="0"/>
              <a:pPr/>
              <a:t>9</a:t>
            </a:fld>
            <a:endParaRPr lang="en-US" dirty="0"/>
          </a:p>
        </p:txBody>
      </p:sp>
      <p:sp>
        <p:nvSpPr>
          <p:cNvPr id="5" name="Text Placeholder 4"/>
          <p:cNvSpPr>
            <a:spLocks noGrp="1"/>
          </p:cNvSpPr>
          <p:nvPr>
            <p:ph type="body" sz="quarter" idx="13"/>
          </p:nvPr>
        </p:nvSpPr>
        <p:spPr>
          <a:xfrm>
            <a:off x="7169284" y="0"/>
            <a:ext cx="1884229" cy="6379387"/>
          </a:xfrm>
        </p:spPr>
        <p:txBody>
          <a:bodyPr>
            <a:noAutofit/>
          </a:bodyPr>
          <a:lstStyle/>
          <a:p>
            <a:pPr>
              <a:spcBef>
                <a:spcPts val="0"/>
              </a:spcBef>
            </a:pPr>
            <a:r>
              <a:rPr lang="en-US" sz="1800" dirty="0"/>
              <a:t>The Importance of Ethical Leadership</a:t>
            </a:r>
          </a:p>
          <a:p>
            <a:pPr>
              <a:spcBef>
                <a:spcPts val="0"/>
              </a:spcBef>
            </a:pPr>
            <a:endParaRPr lang="en-US" sz="1800" dirty="0"/>
          </a:p>
          <a:p>
            <a:pPr>
              <a:spcBef>
                <a:spcPts val="0"/>
              </a:spcBef>
            </a:pPr>
            <a:r>
              <a:rPr lang="en-US" sz="1400" i="1" dirty="0"/>
              <a:t>Employees look to leadership to set the tone at the top through both their words and their actions. </a:t>
            </a:r>
          </a:p>
          <a:p>
            <a:pPr>
              <a:spcBef>
                <a:spcPts val="0"/>
              </a:spcBef>
            </a:pPr>
            <a:endParaRPr lang="en-US" sz="2000" dirty="0"/>
          </a:p>
          <a:p>
            <a:pPr>
              <a:spcBef>
                <a:spcPts val="0"/>
              </a:spcBef>
            </a:pPr>
            <a:r>
              <a:rPr lang="en-US" dirty="0"/>
              <a:t>A clear message that ethical behavior is expected helps to increase reporting of misconduct and contributes substantially to perceptions about a strong ethical culture. Positive impacts are also seen in lower levels of pressure, misconduct, and retaliation.</a:t>
            </a:r>
          </a:p>
          <a:p>
            <a:pPr>
              <a:spcBef>
                <a:spcPts val="0"/>
              </a:spcBef>
            </a:pPr>
            <a:endParaRPr lang="en-US" sz="2000" dirty="0"/>
          </a:p>
          <a:p>
            <a:pPr>
              <a:spcBef>
                <a:spcPts val="0"/>
              </a:spcBef>
            </a:pPr>
            <a:r>
              <a:rPr lang="en-US" sz="900" dirty="0"/>
              <a:t>Note: Survey participants were provided the following definition to use when answering questions about </a:t>
            </a:r>
          </a:p>
          <a:p>
            <a:pPr>
              <a:spcBef>
                <a:spcPts val="0"/>
              </a:spcBef>
            </a:pPr>
            <a:r>
              <a:rPr lang="en-US" sz="900" u="sng" dirty="0"/>
              <a:t>Top Management</a:t>
            </a:r>
            <a:r>
              <a:rPr lang="en-US" sz="900" dirty="0"/>
              <a:t>:</a:t>
            </a:r>
          </a:p>
          <a:p>
            <a:pPr>
              <a:spcBef>
                <a:spcPts val="0"/>
              </a:spcBef>
            </a:pPr>
            <a:r>
              <a:rPr lang="en-US" sz="900" dirty="0"/>
              <a:t>Chancellor, Vice Chancellors, Assistant and Associate Vice Chancellors, Executive Directors, Directors, Deans and Associate Deans</a:t>
            </a:r>
          </a:p>
        </p:txBody>
      </p:sp>
      <p:pic>
        <p:nvPicPr>
          <p:cNvPr id="6" name="Picture 5"/>
          <p:cNvPicPr/>
          <p:nvPr>
            <p:extLst>
              <p:ext uri="{D42A27DB-BD31-4B8C-83A1-F6EECF244321}">
                <p14:modId xmlns:p14="http://schemas.microsoft.com/office/powerpoint/2010/main" val="3034041577"/>
              </p:ext>
            </p:extLst>
          </p:nvPr>
        </p:nvPicPr>
        <p:blipFill>
          <a:blip r:embed="rId3"/>
          <a:stretch>
            <a:fillRect/>
          </a:stretch>
        </p:blipFill>
        <p:spPr>
          <a:xfrm>
            <a:off x="319088" y="2620963"/>
            <a:ext cx="6810375" cy="3181350"/>
          </a:xfrm>
          <a:prstGeom prst="rect">
            <a:avLst/>
          </a:prstGeom>
        </p:spPr>
      </p:pic>
      <p:sp>
        <p:nvSpPr>
          <p:cNvPr id="9" name="TextBox 8"/>
          <p:cNvSpPr txBox="1"/>
          <p:nvPr/>
        </p:nvSpPr>
        <p:spPr>
          <a:xfrm>
            <a:off x="0" y="5942763"/>
            <a:ext cx="7081730" cy="400110"/>
          </a:xfrm>
          <a:prstGeom prst="rect">
            <a:avLst/>
          </a:prstGeom>
          <a:solidFill>
            <a:schemeClr val="tx1">
              <a:lumMod val="10000"/>
              <a:lumOff val="90000"/>
            </a:schemeClr>
          </a:solidFill>
        </p:spPr>
        <p:txBody>
          <a:bodyPr wrap="square" rtlCol="0">
            <a:spAutoFit/>
          </a:bodyPr>
          <a:lstStyle/>
          <a:p>
            <a:r>
              <a:rPr lang="en-US" sz="1000" dirty="0" smtClean="0"/>
              <a:t>Top Management Talks UCCS 2017 n = 348; UCCS 2018 n = 652; NBES </a:t>
            </a:r>
            <a:r>
              <a:rPr lang="en-US" sz="1000" dirty="0"/>
              <a:t>2017 </a:t>
            </a:r>
            <a:r>
              <a:rPr lang="en-US" sz="1000" dirty="0" smtClean="0"/>
              <a:t>n = 5,033</a:t>
            </a:r>
          </a:p>
          <a:p>
            <a:r>
              <a:rPr lang="en-US" sz="1000" dirty="0" smtClean="0"/>
              <a:t>Top Management Sets Example </a:t>
            </a:r>
            <a:r>
              <a:rPr lang="en-US" sz="1000" dirty="0"/>
              <a:t>UCCS 2017 </a:t>
            </a:r>
            <a:r>
              <a:rPr lang="en-US" sz="1000" dirty="0" smtClean="0"/>
              <a:t>n = 348; </a:t>
            </a:r>
            <a:r>
              <a:rPr lang="en-US" sz="1000" dirty="0"/>
              <a:t>UCCS 2018 </a:t>
            </a:r>
            <a:r>
              <a:rPr lang="en-US" sz="1000" dirty="0" smtClean="0"/>
              <a:t>n = 642; </a:t>
            </a:r>
            <a:r>
              <a:rPr lang="en-US" sz="1000" dirty="0"/>
              <a:t>NBES 2017 </a:t>
            </a:r>
            <a:r>
              <a:rPr lang="en-US" sz="1000" dirty="0" smtClean="0"/>
              <a:t>n = 5,035</a:t>
            </a:r>
            <a:endParaRPr lang="en-US" sz="1000" dirty="0"/>
          </a:p>
        </p:txBody>
      </p:sp>
    </p:spTree>
    <p:extLst>
      <p:ext uri="{BB962C8B-B14F-4D97-AF65-F5344CB8AC3E}">
        <p14:creationId xmlns:p14="http://schemas.microsoft.com/office/powerpoint/2010/main" val="3920640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ECI_PPt_Theme">
  <a:themeElements>
    <a:clrScheme name="ECI">
      <a:dk1>
        <a:srgbClr val="333132"/>
      </a:dk1>
      <a:lt1>
        <a:sysClr val="window" lastClr="FFFFFF"/>
      </a:lt1>
      <a:dk2>
        <a:srgbClr val="1D4F90"/>
      </a:dk2>
      <a:lt2>
        <a:srgbClr val="C3C7C7"/>
      </a:lt2>
      <a:accent1>
        <a:srgbClr val="1D4F90"/>
      </a:accent1>
      <a:accent2>
        <a:srgbClr val="679F44"/>
      </a:accent2>
      <a:accent3>
        <a:srgbClr val="2792C5"/>
      </a:accent3>
      <a:accent4>
        <a:srgbClr val="F5AA1C"/>
      </a:accent4>
      <a:accent5>
        <a:srgbClr val="BF2136"/>
      </a:accent5>
      <a:accent6>
        <a:srgbClr val="828B9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CI_PPt_Theme" id="{345830EE-BA54-4B89-8E28-D306A6AA1CED}" vid="{26EFFD46-455C-45EC-8927-A37DB04371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ECI_PPt_Theme</Template>
  <TotalTime>6263</TotalTime>
  <Words>2384</Words>
  <Application>Microsoft Office PowerPoint</Application>
  <PresentationFormat>Letter Paper (8.5x11 in)</PresentationFormat>
  <Paragraphs>162</Paragraphs>
  <Slides>13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 New</vt:lpstr>
      <vt:lpstr>Georgia</vt:lpstr>
      <vt:lpstr>Times New Roman</vt:lpstr>
      <vt:lpstr>Wingdings</vt:lpstr>
      <vt:lpstr>ECI_PPt_Theme</vt:lpstr>
      <vt:lpstr>University of Colorado Colorado Springs</vt:lpstr>
      <vt:lpstr>Introduction</vt:lpstr>
      <vt:lpstr>Response Rates</vt:lpstr>
      <vt:lpstr>The ECI Analysis Framework</vt:lpstr>
      <vt:lpstr>Primary Areas of Focus</vt:lpstr>
      <vt:lpstr>Summary of Results – UCCS Overall</vt:lpstr>
      <vt:lpstr>Summary of Results – UCCS Overall In 2018, Most Areas Are, or Trend, More Favorable Compared with 2017</vt:lpstr>
      <vt:lpstr>Program Outcomes and Benchmarks Summary</vt:lpstr>
      <vt:lpstr>Ethics Culture: Top Management Benchmarks and Summary</vt:lpstr>
      <vt:lpstr>Ethics Culture: Direct Supervisor Benchmarks and Summary</vt:lpstr>
      <vt:lpstr>Coworkers/Peers: Talk about the Importance of Workplace Ethics </vt:lpstr>
      <vt:lpstr>Ethics Outcomes and Benchmarks Summary</vt:lpstr>
      <vt:lpstr> 2650 Park Tower Drive, Suite 802 Vienna, Va. 22180 Phone 703-647-2185 research@ethics.org</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Kane</dc:creator>
  <cp:lastModifiedBy>Skip Lowney</cp:lastModifiedBy>
  <cp:revision>486</cp:revision>
  <cp:lastPrinted>2018-11-21T17:10:07Z</cp:lastPrinted>
  <dcterms:created xsi:type="dcterms:W3CDTF">2015-10-02T14:05:04Z</dcterms:created>
  <dcterms:modified xsi:type="dcterms:W3CDTF">2018-12-03T18:27:50Z</dcterms:modified>
</cp:coreProperties>
</file>